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48.xml" ContentType="application/vnd.openxmlformats-officedocument.presentationml.slide+xml"/>
  <Override PartName="/ppt/slides/slide97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94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91.xml" ContentType="application/vnd.openxmlformats-officedocument.presentationml.slide+xml"/>
  <Override PartName="/ppt/slides/slide90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8.xml" ContentType="application/vnd.openxmlformats-officedocument.presentationml.slide+xml"/>
  <Override PartName="/ppt/slides/slide107.xml" ContentType="application/vnd.openxmlformats-officedocument.presentationml.slide+xml"/>
  <Override PartName="/ppt/slides/slide106.xml" ContentType="application/vnd.openxmlformats-officedocument.presentationml.slide+xml"/>
  <Override PartName="/ppt/slides/slide105.xml" ContentType="application/vnd.openxmlformats-officedocument.presentationml.slide+xml"/>
  <Override PartName="/ppt/slides/slide104.xml" ContentType="application/vnd.openxmlformats-officedocument.presentationml.slide+xml"/>
  <Override PartName="/ppt/slides/slide103.xml" ContentType="application/vnd.openxmlformats-officedocument.presentationml.slide+xml"/>
  <Override PartName="/ppt/slides/slide102.xml" ContentType="application/vnd.openxmlformats-officedocument.presentationml.slide+xml"/>
  <Override PartName="/ppt/slides/slide101.xml" ContentType="application/vnd.openxmlformats-officedocument.presentationml.slide+xml"/>
  <Override PartName="/ppt/slides/slide89.xml" ContentType="application/vnd.openxmlformats-officedocument.presentationml.slide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s/slide139.xml" ContentType="application/vnd.openxmlformats-officedocument.presentationml.slide+xml"/>
  <Override PartName="/ppt/slides/slide138.xml" ContentType="application/vnd.openxmlformats-officedocument.presentationml.slide+xml"/>
  <Override PartName="/ppt/slides/slide137.xml" ContentType="application/vnd.openxmlformats-officedocument.presentationml.slide+xml"/>
  <Override PartName="/ppt/slides/slide136.xml" ContentType="application/vnd.openxmlformats-officedocument.presentationml.slide+xml"/>
  <Override PartName="/ppt/slides/slide135.xml" ContentType="application/vnd.openxmlformats-officedocument.presentationml.slide+xml"/>
  <Override PartName="/ppt/slides/slide134.xml" ContentType="application/vnd.openxmlformats-officedocument.presentationml.slide+xml"/>
  <Override PartName="/ppt/slides/slide133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46.xml" ContentType="application/vnd.openxmlformats-officedocument.presentationml.slide+xml"/>
  <Override PartName="/ppt/slides/slide145.xml" ContentType="application/vnd.openxmlformats-officedocument.presentationml.slide+xml"/>
  <Override PartName="/ppt/slides/slide144.xml" ContentType="application/vnd.openxmlformats-officedocument.presentationml.slide+xml"/>
  <Override PartName="/ppt/slides/slide132.xml" ContentType="application/vnd.openxmlformats-officedocument.presentationml.slide+xml"/>
  <Override PartName="/ppt/slides/slide131.xml" ContentType="application/vnd.openxmlformats-officedocument.presentationml.slide+xml"/>
  <Override PartName="/ppt/slides/slide130.xml" ContentType="application/vnd.openxmlformats-officedocument.presentationml.slide+xml"/>
  <Override PartName="/ppt/slides/slide119.xml" ContentType="application/vnd.openxmlformats-officedocument.presentationml.slide+xml"/>
  <Override PartName="/ppt/slides/slide118.xml" ContentType="application/vnd.openxmlformats-officedocument.presentationml.slide+xml"/>
  <Override PartName="/ppt/slides/slide117.xml" ContentType="application/vnd.openxmlformats-officedocument.presentationml.slide+xml"/>
  <Override PartName="/ppt/slides/slide116.xml" ContentType="application/vnd.openxmlformats-officedocument.presentationml.slide+xml"/>
  <Override PartName="/ppt/slides/slide115.xml" ContentType="application/vnd.openxmlformats-officedocument.presentationml.slide+xml"/>
  <Override PartName="/ppt/slides/slide114.xml" ContentType="application/vnd.openxmlformats-officedocument.presentationml.slide+xml"/>
  <Override PartName="/ppt/slides/slide113.xml" ContentType="application/vnd.openxmlformats-officedocument.presentationml.slide+xml"/>
  <Override PartName="/ppt/slides/slide1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9.xml" ContentType="application/vnd.openxmlformats-officedocument.presentationml.slide+xml"/>
  <Override PartName="/ppt/slides/slide128.xml" ContentType="application/vnd.openxmlformats-officedocument.presentationml.slide+xml"/>
  <Override PartName="/ppt/slides/slide127.xml" ContentType="application/vnd.openxmlformats-officedocument.presentationml.slide+xml"/>
  <Override PartName="/ppt/slides/slide126.xml" ContentType="application/vnd.openxmlformats-officedocument.presentationml.slide+xml"/>
  <Override PartName="/ppt/slides/slide125.xml" ContentType="application/vnd.openxmlformats-officedocument.presentationml.slide+xml"/>
  <Override PartName="/ppt/slides/slide124.xml" ContentType="application/vnd.openxmlformats-officedocument.presentationml.slide+xml"/>
  <Override PartName="/ppt/slides/slide123.xml" ContentType="application/vnd.openxmlformats-officedocument.presentationml.slide+xml"/>
  <Override PartName="/ppt/slides/slide147.xml" ContentType="application/vnd.openxmlformats-officedocument.presentationml.slide+xml"/>
  <Override PartName="/ppt/slides/slide68.xml" ContentType="application/vnd.openxmlformats-officedocument.presentationml.slide+xml"/>
  <Override PartName="/ppt/slides/slide66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67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24.xml" ContentType="application/vnd.openxmlformats-officedocument.presentationml.slide+xml"/>
  <Override PartName="/ppt/slides/slide34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60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51.xml" ContentType="application/vnd.openxmlformats-officedocument.presentationml.slide+xml"/>
  <Override PartName="/ppt/slides/slide59.xml" ContentType="application/vnd.openxmlformats-officedocument.presentationml.slide+xml"/>
  <Override PartName="/ppt/slides/slide49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43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2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550" r:id="rId2"/>
    <p:sldId id="711" r:id="rId3"/>
    <p:sldId id="551" r:id="rId4"/>
    <p:sldId id="552" r:id="rId5"/>
    <p:sldId id="554" r:id="rId6"/>
    <p:sldId id="671" r:id="rId7"/>
    <p:sldId id="555" r:id="rId8"/>
    <p:sldId id="672" r:id="rId9"/>
    <p:sldId id="556" r:id="rId10"/>
    <p:sldId id="673" r:id="rId11"/>
    <p:sldId id="557" r:id="rId12"/>
    <p:sldId id="558" r:id="rId13"/>
    <p:sldId id="559" r:id="rId14"/>
    <p:sldId id="560" r:id="rId15"/>
    <p:sldId id="561" r:id="rId16"/>
    <p:sldId id="563" r:id="rId17"/>
    <p:sldId id="562" r:id="rId18"/>
    <p:sldId id="564" r:id="rId19"/>
    <p:sldId id="565" r:id="rId20"/>
    <p:sldId id="566" r:id="rId21"/>
    <p:sldId id="674" r:id="rId22"/>
    <p:sldId id="567" r:id="rId23"/>
    <p:sldId id="677" r:id="rId24"/>
    <p:sldId id="569" r:id="rId25"/>
    <p:sldId id="678" r:id="rId26"/>
    <p:sldId id="681" r:id="rId27"/>
    <p:sldId id="682" r:id="rId28"/>
    <p:sldId id="680" r:id="rId29"/>
    <p:sldId id="679" r:id="rId30"/>
    <p:sldId id="675" r:id="rId31"/>
    <p:sldId id="688" r:id="rId32"/>
    <p:sldId id="676" r:id="rId33"/>
    <p:sldId id="549" r:id="rId34"/>
    <p:sldId id="667" r:id="rId35"/>
    <p:sldId id="668" r:id="rId36"/>
    <p:sldId id="570" r:id="rId37"/>
    <p:sldId id="571" r:id="rId38"/>
    <p:sldId id="572" r:id="rId39"/>
    <p:sldId id="577" r:id="rId40"/>
    <p:sldId id="669" r:id="rId41"/>
    <p:sldId id="670" r:id="rId42"/>
    <p:sldId id="573" r:id="rId43"/>
    <p:sldId id="574" r:id="rId44"/>
    <p:sldId id="575" r:id="rId45"/>
    <p:sldId id="576" r:id="rId46"/>
    <p:sldId id="578" r:id="rId47"/>
    <p:sldId id="579" r:id="rId48"/>
    <p:sldId id="683" r:id="rId49"/>
    <p:sldId id="685" r:id="rId50"/>
    <p:sldId id="686" r:id="rId51"/>
    <p:sldId id="687" r:id="rId52"/>
    <p:sldId id="689" r:id="rId53"/>
    <p:sldId id="690" r:id="rId54"/>
    <p:sldId id="691" r:id="rId55"/>
    <p:sldId id="692" r:id="rId56"/>
    <p:sldId id="684" r:id="rId57"/>
    <p:sldId id="591" r:id="rId58"/>
    <p:sldId id="657" r:id="rId59"/>
    <p:sldId id="658" r:id="rId60"/>
    <p:sldId id="659" r:id="rId61"/>
    <p:sldId id="660" r:id="rId62"/>
    <p:sldId id="661" r:id="rId63"/>
    <p:sldId id="662" r:id="rId64"/>
    <p:sldId id="656" r:id="rId65"/>
    <p:sldId id="664" r:id="rId66"/>
    <p:sldId id="592" r:id="rId67"/>
    <p:sldId id="665" r:id="rId68"/>
    <p:sldId id="693" r:id="rId69"/>
    <p:sldId id="694" r:id="rId70"/>
    <p:sldId id="630" r:id="rId71"/>
    <p:sldId id="631" r:id="rId72"/>
    <p:sldId id="666" r:id="rId73"/>
    <p:sldId id="633" r:id="rId74"/>
    <p:sldId id="634" r:id="rId75"/>
    <p:sldId id="635" r:id="rId76"/>
    <p:sldId id="636" r:id="rId77"/>
    <p:sldId id="637" r:id="rId78"/>
    <p:sldId id="638" r:id="rId79"/>
    <p:sldId id="639" r:id="rId80"/>
    <p:sldId id="695" r:id="rId81"/>
    <p:sldId id="640" r:id="rId82"/>
    <p:sldId id="641" r:id="rId83"/>
    <p:sldId id="696" r:id="rId84"/>
    <p:sldId id="642" r:id="rId85"/>
    <p:sldId id="644" r:id="rId86"/>
    <p:sldId id="697" r:id="rId87"/>
    <p:sldId id="698" r:id="rId88"/>
    <p:sldId id="645" r:id="rId89"/>
    <p:sldId id="646" r:id="rId90"/>
    <p:sldId id="647" r:id="rId91"/>
    <p:sldId id="649" r:id="rId92"/>
    <p:sldId id="700" r:id="rId93"/>
    <p:sldId id="699" r:id="rId94"/>
    <p:sldId id="701" r:id="rId95"/>
    <p:sldId id="650" r:id="rId96"/>
    <p:sldId id="651" r:id="rId97"/>
    <p:sldId id="652" r:id="rId98"/>
    <p:sldId id="704" r:id="rId99"/>
    <p:sldId id="705" r:id="rId100"/>
    <p:sldId id="706" r:id="rId101"/>
    <p:sldId id="707" r:id="rId102"/>
    <p:sldId id="708" r:id="rId103"/>
    <p:sldId id="654" r:id="rId104"/>
    <p:sldId id="710" r:id="rId105"/>
    <p:sldId id="655" r:id="rId106"/>
    <p:sldId id="709" r:id="rId107"/>
    <p:sldId id="632" r:id="rId108"/>
    <p:sldId id="585" r:id="rId109"/>
    <p:sldId id="586" r:id="rId110"/>
    <p:sldId id="587" r:id="rId111"/>
    <p:sldId id="588" r:id="rId112"/>
    <p:sldId id="589" r:id="rId113"/>
    <p:sldId id="590" r:id="rId114"/>
    <p:sldId id="595" r:id="rId115"/>
    <p:sldId id="596" r:id="rId116"/>
    <p:sldId id="597" r:id="rId117"/>
    <p:sldId id="598" r:id="rId118"/>
    <p:sldId id="599" r:id="rId119"/>
    <p:sldId id="600" r:id="rId120"/>
    <p:sldId id="601" r:id="rId121"/>
    <p:sldId id="604" r:id="rId122"/>
    <p:sldId id="603" r:id="rId123"/>
    <p:sldId id="602" r:id="rId124"/>
    <p:sldId id="605" r:id="rId125"/>
    <p:sldId id="594" r:id="rId126"/>
    <p:sldId id="606" r:id="rId127"/>
    <p:sldId id="607" r:id="rId128"/>
    <p:sldId id="608" r:id="rId129"/>
    <p:sldId id="609" r:id="rId130"/>
    <p:sldId id="610" r:id="rId131"/>
    <p:sldId id="611" r:id="rId132"/>
    <p:sldId id="612" r:id="rId133"/>
    <p:sldId id="613" r:id="rId134"/>
    <p:sldId id="614" r:id="rId135"/>
    <p:sldId id="615" r:id="rId136"/>
    <p:sldId id="616" r:id="rId137"/>
    <p:sldId id="617" r:id="rId138"/>
    <p:sldId id="618" r:id="rId139"/>
    <p:sldId id="619" r:id="rId140"/>
    <p:sldId id="620" r:id="rId141"/>
    <p:sldId id="621" r:id="rId142"/>
    <p:sldId id="622" r:id="rId143"/>
    <p:sldId id="623" r:id="rId144"/>
    <p:sldId id="624" r:id="rId145"/>
    <p:sldId id="625" r:id="rId146"/>
    <p:sldId id="626" r:id="rId147"/>
    <p:sldId id="627" r:id="rId148"/>
    <p:sldId id="628" r:id="rId149"/>
    <p:sldId id="629" r:id="rId150"/>
    <p:sldId id="581" r:id="rId151"/>
    <p:sldId id="582" r:id="rId152"/>
    <p:sldId id="583" r:id="rId153"/>
    <p:sldId id="584" r:id="rId1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customXml" Target="../customXml/item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customXml" Target="../customXml/item2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390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1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58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911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50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834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28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8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018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28689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79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55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3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5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311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306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0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5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779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7.png"/><Relationship Id="rId7" Type="http://schemas.openxmlformats.org/officeDocument/2006/relationships/image" Target="../media/image1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0.png"/><Relationship Id="rId7" Type="http://schemas.openxmlformats.org/officeDocument/2006/relationships/image" Target="../media/image14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3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1.png"/><Relationship Id="rId4" Type="http://schemas.openxmlformats.org/officeDocument/2006/relationships/image" Target="../media/image13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1.png"/><Relationship Id="rId4" Type="http://schemas.openxmlformats.org/officeDocument/2006/relationships/image" Target="../media/image13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2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6.png"/><Relationship Id="rId4" Type="http://schemas.openxmlformats.org/officeDocument/2006/relationships/image" Target="../media/image14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4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1.png"/><Relationship Id="rId4" Type="http://schemas.openxmlformats.org/officeDocument/2006/relationships/image" Target="../media/image13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30.png"/><Relationship Id="rId7" Type="http://schemas.openxmlformats.org/officeDocument/2006/relationships/image" Target="../media/image14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1.png"/><Relationship Id="rId4" Type="http://schemas.openxmlformats.org/officeDocument/2006/relationships/image" Target="../media/image1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0.png"/><Relationship Id="rId7" Type="http://schemas.openxmlformats.org/officeDocument/2006/relationships/image" Target="../media/image14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1.png"/><Relationship Id="rId4" Type="http://schemas.openxmlformats.org/officeDocument/2006/relationships/image" Target="../media/image13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2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45.png"/><Relationship Id="rId4" Type="http://schemas.openxmlformats.org/officeDocument/2006/relationships/image" Target="../media/image14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2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45.png"/><Relationship Id="rId4" Type="http://schemas.openxmlformats.org/officeDocument/2006/relationships/image" Target="../media/image14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35.png"/><Relationship Id="rId7" Type="http://schemas.openxmlformats.org/officeDocument/2006/relationships/image" Target="../media/image12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45.png"/><Relationship Id="rId4" Type="http://schemas.openxmlformats.org/officeDocument/2006/relationships/image" Target="../media/image14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35.png"/><Relationship Id="rId7" Type="http://schemas.openxmlformats.org/officeDocument/2006/relationships/image" Target="../media/image12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45.png"/><Relationship Id="rId4" Type="http://schemas.openxmlformats.org/officeDocument/2006/relationships/image" Target="../media/image141.png"/><Relationship Id="rId9" Type="http://schemas.openxmlformats.org/officeDocument/2006/relationships/image" Target="../media/image15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35.png"/><Relationship Id="rId7" Type="http://schemas.openxmlformats.org/officeDocument/2006/relationships/image" Target="../media/image12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45.png"/><Relationship Id="rId4" Type="http://schemas.openxmlformats.org/officeDocument/2006/relationships/image" Target="../media/image141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AN</a:t>
            </a:r>
            <a:r>
              <a:rPr lang="de-DE" dirty="0" err="1"/>
              <a:t>alysis</a:t>
            </a:r>
            <a:r>
              <a:rPr lang="de-DE" dirty="0"/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O</a:t>
            </a:r>
            <a:r>
              <a:rPr lang="de-DE" dirty="0" err="1"/>
              <a:t>f</a:t>
            </a:r>
            <a:r>
              <a:rPr lang="de-DE" dirty="0"/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VA</a:t>
            </a:r>
            <a:r>
              <a:rPr lang="de-DE" dirty="0" err="1"/>
              <a:t>riance</a:t>
            </a:r>
            <a:r>
              <a:rPr lang="de-DE" dirty="0"/>
              <a:t>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C7749-3F09-440C-B632-0678127C0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693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Plan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attack</a:t>
            </a:r>
            <a:endParaRPr lang="de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AC0F94-A866-4C1C-9FAA-1B7505C5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133600"/>
            <a:ext cx="11277600" cy="203669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Basics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One-way ANOVA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F-Distribution &amp; How to interpret the result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Two-way ANOVA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763394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6BDB3CD1-52A0-4ABE-A236-FC3CF2B73FE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23322" y="1899988"/>
              <a:ext cx="8868477" cy="30530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0878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2462835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68742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658672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658672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76200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 (df)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 (SS)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of Sum of Squares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i="1" dirty="0" smtClean="0">
                                    <a:latin typeface="Cambria Math" panose="02040503050406030204" pitchFamily="18" charset="0"/>
                                  </a:rPr>
                                  <m:t>𝑀𝑆</m:t>
                                </m:r>
                                <m:sSub>
                                  <m:sSubPr>
                                    <m:ctrlPr>
                                      <a:rPr lang="de-D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de-DE" sz="1400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  <m:t>𝑆𝑆</m:t>
                                    </m:r>
                                  </m:num>
                                  <m:den>
                                    <m: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  <m:t>𝑑𝑓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F-Ratio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0" dirty="0" smtClean="0">
                                    <a:latin typeface="Cambria Math" panose="02040503050406030204" pitchFamily="18" charset="0"/>
                                  </a:rPr>
                                  <m:t>𝐅</m:t>
                                </m:r>
                                <m:r>
                                  <a:rPr lang="de-DE" sz="1400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i="1" dirty="0" smtClean="0">
                                        <a:latin typeface="Cambria Math" panose="02040503050406030204" pitchFamily="18" charset="0"/>
                                      </a:rPr>
                                      <m:t>𝑀𝑆</m:t>
                                    </m:r>
                                    <m:sSub>
                                      <m:sSubPr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1400" i="1" dirty="0" smtClean="0">
                                        <a:latin typeface="Cambria Math" panose="02040503050406030204" pitchFamily="18" charset="0"/>
                                      </a:rPr>
                                      <m:t>𝑀𝑆</m:t>
                                    </m:r>
                                    <m:sSub>
                                      <m:sSubPr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Smoking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3.17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6.75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44878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Interaction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Residual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de-DE" sz="1800" i="1" dirty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de-DE" sz="1800" i="1" dirty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  <m:r>
                                  <a:rPr lang="de-DE" sz="1800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931787"/>
                      </a:ext>
                    </a:extLst>
                  </a:tr>
                  <a:tr h="38250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=11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18.92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6BDB3CD1-52A0-4ABE-A236-FC3CF2B73F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1875738"/>
                  </p:ext>
                </p:extLst>
              </p:nvPr>
            </p:nvGraphicFramePr>
            <p:xfrm>
              <a:off x="1723322" y="1899988"/>
              <a:ext cx="8868477" cy="30530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0878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2462835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68742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658672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658672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1078294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 (df)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 (SS)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34066" t="-2825" r="-101099" b="-1909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35662" t="-2825" r="-1471" b="-190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Smoking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78" t="-293548" r="-204455" b="-44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3.17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78" t="-393548" r="-204455" b="-34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6.75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44878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Interaction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78" t="-413514" r="-204455" b="-1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Residual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78" t="-593750" r="-204455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931787"/>
                      </a:ext>
                    </a:extLst>
                  </a:tr>
                  <a:tr h="38250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78" t="-704762" r="-204455" b="-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18.92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B563811-FC8E-4D1A-A216-DB519D6646CD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4: Calculate the F-ratio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E1A85B-F45C-4691-A24B-FE3787619C27}"/>
                  </a:ext>
                </a:extLst>
              </p:cNvPr>
              <p:cNvSpPr/>
              <p:nvPr/>
            </p:nvSpPr>
            <p:spPr>
              <a:xfrm>
                <a:off x="1295400" y="5465690"/>
                <a:ext cx="3991990" cy="1128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: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𝑜𝑓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𝑐𝑜𝑙𝑢𝑚𝑛𝑠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𝑠𝑚𝑜𝑘𝑖𝑛𝑔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𝑐𝑎𝑡𝑒𝑔𝑜𝑟𝑖𝑒𝑠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: 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𝑜𝑓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𝑟𝑜𝑤𝑠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𝑎𝑔𝑒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𝑐𝑎𝑡𝑒𝑔𝑜𝑟𝑖𝑒𝑠</m:t>
                          </m:r>
                        </m:e>
                      </m:d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𝑜𝑓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′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𝑝𝑒𝑜𝑝𝑙𝑒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′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𝑜𝑛𝑒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𝑔𝑟𝑜𝑢𝑝</m:t>
                      </m:r>
                    </m:oMath>
                  </m:oMathPara>
                </a14:m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: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𝑡𝑜𝑡𝑎𝑙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.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𝑜𝑓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′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𝑝𝑒𝑜𝑝𝑙𝑒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′ </m:t>
                      </m:r>
                    </m:oMath>
                  </m:oMathPara>
                </a14:m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E1A85B-F45C-4691-A24B-FE3787619C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465690"/>
                <a:ext cx="3991990" cy="1128001"/>
              </a:xfrm>
              <a:prstGeom prst="rect">
                <a:avLst/>
              </a:prstGeom>
              <a:blipFill>
                <a:blip r:embed="rId3"/>
                <a:stretch>
                  <a:fillRect b="-5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A180069-E08D-4254-B964-DAAE5C56B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702" y="5355239"/>
            <a:ext cx="2177815" cy="1197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FCB7F7-44E9-4F43-9498-EF0BDCC0B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8212" y="5352501"/>
            <a:ext cx="2819400" cy="14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7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6BDB3CD1-52A0-4ABE-A236-FC3CF2B73FE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23322" y="1899988"/>
              <a:ext cx="8868477" cy="30530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0878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2462835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68742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658672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658672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76200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 (df)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 (SS)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of Sum of Squares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i="1" dirty="0" smtClean="0">
                                    <a:latin typeface="Cambria Math" panose="02040503050406030204" pitchFamily="18" charset="0"/>
                                  </a:rPr>
                                  <m:t>𝑀𝑆</m:t>
                                </m:r>
                                <m:sSub>
                                  <m:sSubPr>
                                    <m:ctrlPr>
                                      <a:rPr lang="de-D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de-DE" sz="1400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1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dirty="0" smtClean="0">
                                            <a:latin typeface="Cambria Math" panose="02040503050406030204" pitchFamily="18" charset="0"/>
                                          </a:rPr>
                                          <m:t>𝑺𝑺</m:t>
                                        </m:r>
                                      </m:e>
                                      <m:sub>
                                        <m:r>
                                          <a:rPr lang="de-DE" sz="14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  <m:t>𝑑𝑓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F-Ratio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0" dirty="0" smtClean="0">
                                    <a:latin typeface="Cambria Math" panose="02040503050406030204" pitchFamily="18" charset="0"/>
                                  </a:rPr>
                                  <m:t>𝐅</m:t>
                                </m:r>
                                <m:r>
                                  <a:rPr lang="de-DE" sz="1400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i="1" dirty="0" smtClean="0">
                                        <a:latin typeface="Cambria Math" panose="02040503050406030204" pitchFamily="18" charset="0"/>
                                      </a:rPr>
                                      <m:t>𝑀𝑆</m:t>
                                    </m:r>
                                    <m:sSub>
                                      <m:sSubPr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1400" i="1" dirty="0" smtClean="0">
                                        <a:latin typeface="Cambria Math" panose="02040503050406030204" pitchFamily="18" charset="0"/>
                                      </a:rPr>
                                      <m:t>𝑀𝑆</m:t>
                                    </m:r>
                                    <m:sSub>
                                      <m:sSubPr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Smoking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3.17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sz="1800" i="1" dirty="0" smtClean="0">
                                  <a:latin typeface="Cambria Math" panose="02040503050406030204" pitchFamily="18" charset="0"/>
                                </a:rPr>
                                <m:t>𝑀𝑆</m:t>
                              </m:r>
                              <m:sSub>
                                <m:sSubPr>
                                  <m:ctrlPr>
                                    <a:rPr lang="de-DE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=1.585 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6.75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dirty="0" smtClean="0">
                                  <a:latin typeface="Cambria Math" panose="02040503050406030204" pitchFamily="18" charset="0"/>
                                </a:rPr>
                                <m:t>𝑀𝑆</m:t>
                              </m:r>
                              <m:sSub>
                                <m:sSubPr>
                                  <m:ctrlPr>
                                    <a:rPr lang="de-DE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de-DE" dirty="0"/>
                            <a:t> 6.75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44878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Interaction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sz="1800" i="1" dirty="0" smtClean="0">
                                  <a:latin typeface="Cambria Math" panose="02040503050406030204" pitchFamily="18" charset="0"/>
                                </a:rPr>
                                <m:t>𝑀𝑆</m:t>
                              </m:r>
                              <m:sSub>
                                <m:sSubPr>
                                  <m:ctrlPr>
                                    <a:rPr lang="de-DE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de-DE" dirty="0"/>
                            <a:t> 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Residual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de-DE" sz="1800" i="1" dirty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de-DE" sz="1800" i="1" dirty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  <m:r>
                                  <a:rPr lang="de-DE" sz="1800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dirty="0" smtClean="0">
                                  <a:latin typeface="Cambria Math" panose="02040503050406030204" pitchFamily="18" charset="0"/>
                                </a:rPr>
                                <m:t>𝑀𝑆</m:t>
                              </m:r>
                              <m:sSub>
                                <m:sSubPr>
                                  <m:ctrlPr>
                                    <a:rPr lang="de-DE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de-DE" dirty="0"/>
                            <a:t> 1.42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931787"/>
                      </a:ext>
                    </a:extLst>
                  </a:tr>
                  <a:tr h="38250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=11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18.92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6BDB3CD1-52A0-4ABE-A236-FC3CF2B73F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021996"/>
                  </p:ext>
                </p:extLst>
              </p:nvPr>
            </p:nvGraphicFramePr>
            <p:xfrm>
              <a:off x="1723322" y="1899988"/>
              <a:ext cx="8868477" cy="30530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0878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2462835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68742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658672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658672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1078294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 (df)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 (SS)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34066" t="-2825" r="-101099" b="-1909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35662" t="-2825" r="-1471" b="-190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Smoking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78" t="-293548" r="-204455" b="-44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3.17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34066" t="-293548" r="-101099" b="-44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78" t="-393548" r="-204455" b="-34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6.75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34066" t="-393548" r="-101099" b="-34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44878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Interaction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78" t="-413514" r="-204455" b="-1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34066" t="-413514" r="-101099" b="-1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Residual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78" t="-593750" r="-204455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34066" t="-593750" r="-101099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931787"/>
                      </a:ext>
                    </a:extLst>
                  </a:tr>
                  <a:tr h="38250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78" t="-704762" r="-204455" b="-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18.92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B563811-FC8E-4D1A-A216-DB519D6646CD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4: Calculate the F-ratio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E1A85B-F45C-4691-A24B-FE3787619C27}"/>
                  </a:ext>
                </a:extLst>
              </p:cNvPr>
              <p:cNvSpPr/>
              <p:nvPr/>
            </p:nvSpPr>
            <p:spPr>
              <a:xfrm>
                <a:off x="1295400" y="5465690"/>
                <a:ext cx="3991990" cy="1128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: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𝑜𝑓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𝑐𝑜𝑙𝑢𝑚𝑛𝑠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𝑠𝑚𝑜𝑘𝑖𝑛𝑔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𝑐𝑎𝑡𝑒𝑔𝑜𝑟𝑖𝑒𝑠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: 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𝑜𝑓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𝑟𝑜𝑤𝑠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𝑎𝑔𝑒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𝑐𝑎𝑡𝑒𝑔𝑜𝑟𝑖𝑒𝑠</m:t>
                          </m:r>
                        </m:e>
                      </m:d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𝑜𝑓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′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𝑝𝑒𝑜𝑝𝑙𝑒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′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𝑜𝑛𝑒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𝑔𝑟𝑜𝑢𝑝</m:t>
                      </m:r>
                    </m:oMath>
                  </m:oMathPara>
                </a14:m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: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𝑡𝑜𝑡𝑎𝑙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.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𝑜𝑓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′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𝑝𝑒𝑜𝑝𝑙𝑒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′ </m:t>
                      </m:r>
                    </m:oMath>
                  </m:oMathPara>
                </a14:m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E1A85B-F45C-4691-A24B-FE3787619C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465690"/>
                <a:ext cx="3991990" cy="1128001"/>
              </a:xfrm>
              <a:prstGeom prst="rect">
                <a:avLst/>
              </a:prstGeom>
              <a:blipFill>
                <a:blip r:embed="rId3"/>
                <a:stretch>
                  <a:fillRect b="-5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A180069-E08D-4254-B964-DAAE5C56B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702" y="5355239"/>
            <a:ext cx="2177815" cy="1197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FCB7F7-44E9-4F43-9498-EF0BDCC0B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8212" y="5352501"/>
            <a:ext cx="2819400" cy="14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01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6BDB3CD1-52A0-4ABE-A236-FC3CF2B73FE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23322" y="1899988"/>
              <a:ext cx="8868477" cy="30530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0878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2462835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68742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658672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658672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76200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 (df)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 (SS)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of Sum of Squares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i="1" dirty="0" smtClean="0">
                                    <a:latin typeface="Cambria Math" panose="02040503050406030204" pitchFamily="18" charset="0"/>
                                  </a:rPr>
                                  <m:t>𝑀𝑆</m:t>
                                </m:r>
                                <m:sSub>
                                  <m:sSubPr>
                                    <m:ctrlPr>
                                      <a:rPr lang="de-D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de-DE" sz="1400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  <m:t>𝑆𝑆</m:t>
                                    </m:r>
                                  </m:num>
                                  <m:den>
                                    <m: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  <m:t>𝑑𝑓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F-Ratio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0" dirty="0" smtClean="0">
                                    <a:latin typeface="Cambria Math" panose="02040503050406030204" pitchFamily="18" charset="0"/>
                                  </a:rPr>
                                  <m:t>𝐅</m:t>
                                </m:r>
                                <m:r>
                                  <a:rPr lang="de-DE" sz="1400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i="1" dirty="0" smtClean="0">
                                        <a:latin typeface="Cambria Math" panose="02040503050406030204" pitchFamily="18" charset="0"/>
                                      </a:rPr>
                                      <m:t>𝑀𝑆</m:t>
                                    </m:r>
                                    <m:sSub>
                                      <m:sSubPr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1400" i="1" dirty="0" smtClean="0">
                                        <a:latin typeface="Cambria Math" panose="02040503050406030204" pitchFamily="18" charset="0"/>
                                      </a:rPr>
                                      <m:t>𝑀𝑆</m:t>
                                    </m:r>
                                    <m:sSub>
                                      <m:sSubPr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Smoking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3.17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sz="1800" i="1" dirty="0" smtClean="0">
                                  <a:latin typeface="Cambria Math" panose="02040503050406030204" pitchFamily="18" charset="0"/>
                                </a:rPr>
                                <m:t>𝑀𝑆</m:t>
                              </m:r>
                              <m:sSub>
                                <m:sSubPr>
                                  <m:ctrlPr>
                                    <a:rPr lang="de-DE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=1.585 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1.12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6.75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dirty="0" smtClean="0">
                                  <a:latin typeface="Cambria Math" panose="02040503050406030204" pitchFamily="18" charset="0"/>
                                </a:rPr>
                                <m:t>𝑀𝑆</m:t>
                              </m:r>
                              <m:sSub>
                                <m:sSubPr>
                                  <m:ctrlPr>
                                    <a:rPr lang="de-DE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de-DE" dirty="0"/>
                            <a:t> 6.75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4.75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44878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Interaction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sz="1800" i="1" dirty="0" smtClean="0">
                                  <a:latin typeface="Cambria Math" panose="02040503050406030204" pitchFamily="18" charset="0"/>
                                </a:rPr>
                                <m:t>𝑀𝑆</m:t>
                              </m:r>
                              <m:sSub>
                                <m:sSubPr>
                                  <m:ctrlPr>
                                    <a:rPr lang="de-DE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de-DE" dirty="0"/>
                            <a:t> 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0.176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Residual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de-DE" sz="1800" i="1" dirty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de-DE" sz="1800" i="1" dirty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  <m:r>
                                  <a:rPr lang="de-DE" sz="1800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dirty="0" smtClean="0">
                                  <a:latin typeface="Cambria Math" panose="02040503050406030204" pitchFamily="18" charset="0"/>
                                </a:rPr>
                                <m:t>𝑀𝑆</m:t>
                              </m:r>
                              <m:sSub>
                                <m:sSubPr>
                                  <m:ctrlPr>
                                    <a:rPr lang="de-DE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de-DE" dirty="0"/>
                            <a:t> 1.42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931787"/>
                      </a:ext>
                    </a:extLst>
                  </a:tr>
                  <a:tr h="38250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=11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18.92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6BDB3CD1-52A0-4ABE-A236-FC3CF2B73F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5693117"/>
                  </p:ext>
                </p:extLst>
              </p:nvPr>
            </p:nvGraphicFramePr>
            <p:xfrm>
              <a:off x="1723322" y="1899988"/>
              <a:ext cx="8868477" cy="30530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0878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2462835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68742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658672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658672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1078294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 (df)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 (SS)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34066" t="-2825" r="-101099" b="-1909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35662" t="-2825" r="-1471" b="-190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Smoking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78" t="-293548" r="-204455" b="-44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3.17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34066" t="-293548" r="-101099" b="-44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1.12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78" t="-393548" r="-204455" b="-34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6.75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34066" t="-393548" r="-101099" b="-34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4.75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44878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Interaction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78" t="-413514" r="-204455" b="-1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34066" t="-413514" r="-101099" b="-1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0.176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Residual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78" t="-593750" r="-204455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34066" t="-593750" r="-101099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931787"/>
                      </a:ext>
                    </a:extLst>
                  </a:tr>
                  <a:tr h="38250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78" t="-704762" r="-204455" b="-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18.92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E1A85B-F45C-4691-A24B-FE3787619C27}"/>
                  </a:ext>
                </a:extLst>
              </p:cNvPr>
              <p:cNvSpPr/>
              <p:nvPr/>
            </p:nvSpPr>
            <p:spPr>
              <a:xfrm>
                <a:off x="1295400" y="5465690"/>
                <a:ext cx="3991990" cy="1128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: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𝑜𝑓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𝑐𝑜𝑙𝑢𝑚𝑛𝑠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𝑠𝑚𝑜𝑘𝑖𝑛𝑔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𝑐𝑎𝑡𝑒𝑔𝑜𝑟𝑖𝑒𝑠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: 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𝑜𝑓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𝑟𝑜𝑤𝑠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𝑎𝑔𝑒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𝑐𝑎𝑡𝑒𝑔𝑜𝑟𝑖𝑒𝑠</m:t>
                          </m:r>
                        </m:e>
                      </m:d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𝑜𝑓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′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𝑝𝑒𝑜𝑝𝑙𝑒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′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𝑜𝑛𝑒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𝑔𝑟𝑜𝑢𝑝</m:t>
                      </m:r>
                    </m:oMath>
                  </m:oMathPara>
                </a14:m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: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𝑡𝑜𝑡𝑎𝑙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.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𝑜𝑓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′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𝑝𝑒𝑜𝑝𝑙𝑒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′ </m:t>
                      </m:r>
                    </m:oMath>
                  </m:oMathPara>
                </a14:m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E1A85B-F45C-4691-A24B-FE3787619C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465690"/>
                <a:ext cx="3991990" cy="1128001"/>
              </a:xfrm>
              <a:prstGeom prst="rect">
                <a:avLst/>
              </a:prstGeom>
              <a:blipFill>
                <a:blip r:embed="rId3"/>
                <a:stretch>
                  <a:fillRect b="-5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A180069-E08D-4254-B964-DAAE5C56B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702" y="5355239"/>
            <a:ext cx="2177815" cy="1197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FCB7F7-44E9-4F43-9498-EF0BDCC0B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8212" y="5352501"/>
            <a:ext cx="2819400" cy="144051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AD4408-CE2E-4EF3-8466-7044CAEA3746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4: Calculate the F-ratio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8483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6BDB3CD1-52A0-4ABE-A236-FC3CF2B73FE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03132" y="2133600"/>
              <a:ext cx="9683868" cy="30530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86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2265549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367789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71026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525803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  <a:gridCol w="1525803">
                      <a:extLst>
                        <a:ext uri="{9D8B030D-6E8A-4147-A177-3AD203B41FA5}">
                          <a16:colId xmlns:a16="http://schemas.microsoft.com/office/drawing/2014/main" val="3690979626"/>
                        </a:ext>
                      </a:extLst>
                    </a:gridCol>
                  </a:tblGrid>
                  <a:tr h="756988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 (df)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 (SS)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of Sum of Squares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i="1" dirty="0" smtClean="0">
                                    <a:latin typeface="Cambria Math" panose="02040503050406030204" pitchFamily="18" charset="0"/>
                                  </a:rPr>
                                  <m:t>𝑀𝑆</m:t>
                                </m:r>
                                <m:sSub>
                                  <m:sSubPr>
                                    <m:ctrlPr>
                                      <a:rPr lang="de-D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de-DE" sz="1400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  <m:t>𝑆𝑆</m:t>
                                    </m:r>
                                  </m:num>
                                  <m:den>
                                    <m: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  <m:t>𝑑𝑓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F-Ratio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0" dirty="0" smtClean="0">
                                    <a:latin typeface="Cambria Math" panose="02040503050406030204" pitchFamily="18" charset="0"/>
                                  </a:rPr>
                                  <m:t>𝐅</m:t>
                                </m:r>
                                <m:r>
                                  <a:rPr lang="de-DE" sz="1400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i="1" dirty="0" smtClean="0">
                                        <a:latin typeface="Cambria Math" panose="02040503050406030204" pitchFamily="18" charset="0"/>
                                      </a:rPr>
                                      <m:t>𝑀𝑆</m:t>
                                    </m:r>
                                    <m:sSub>
                                      <m:sSubPr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1400" i="1" dirty="0" smtClean="0">
                                        <a:latin typeface="Cambria Math" panose="02040503050406030204" pitchFamily="18" charset="0"/>
                                      </a:rPr>
                                      <m:t>𝑀𝑆</m:t>
                                    </m:r>
                                    <m:sSub>
                                      <m:sSubPr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𝒄𝒓𝒊𝒕𝒊𝒄𝒂𝒍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de-DE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  <m:r>
                                  <a:rPr lang="en-US" b="1" i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0" dirty="0" smtClean="0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Smoking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3.17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sz="1800" i="1" dirty="0" smtClean="0">
                                  <a:latin typeface="Cambria Math" panose="02040503050406030204" pitchFamily="18" charset="0"/>
                                </a:rPr>
                                <m:t>𝑀𝑆</m:t>
                              </m:r>
                              <m:sSub>
                                <m:sSubPr>
                                  <m:ctrlPr>
                                    <a:rPr lang="de-DE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=1.585 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1.12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6.75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dirty="0" smtClean="0">
                                  <a:latin typeface="Cambria Math" panose="02040503050406030204" pitchFamily="18" charset="0"/>
                                </a:rPr>
                                <m:t>𝑀𝑆</m:t>
                              </m:r>
                              <m:sSub>
                                <m:sSubPr>
                                  <m:ctrlPr>
                                    <a:rPr lang="de-DE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de-DE" dirty="0"/>
                            <a:t> 6.75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4.75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44878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Interaction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sz="1800" i="1" dirty="0" smtClean="0">
                                  <a:latin typeface="Cambria Math" panose="02040503050406030204" pitchFamily="18" charset="0"/>
                                </a:rPr>
                                <m:t>𝑀𝑆</m:t>
                              </m:r>
                              <m:sSub>
                                <m:sSubPr>
                                  <m:ctrlPr>
                                    <a:rPr lang="de-DE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de-DE" dirty="0"/>
                            <a:t> 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0.176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82887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Residual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de-DE" sz="1800" i="1" dirty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de-DE" sz="1800" i="1" dirty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  <m:r>
                                  <a:rPr lang="de-DE" sz="1800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dirty="0" smtClean="0">
                                  <a:latin typeface="Cambria Math" panose="02040503050406030204" pitchFamily="18" charset="0"/>
                                </a:rPr>
                                <m:t>𝑀𝑆</m:t>
                              </m:r>
                              <m:sSub>
                                <m:sSubPr>
                                  <m:ctrlPr>
                                    <a:rPr lang="de-DE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de-DE" dirty="0"/>
                            <a:t> 1.42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931787"/>
                      </a:ext>
                    </a:extLst>
                  </a:tr>
                  <a:tr h="38250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=11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18.92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6BDB3CD1-52A0-4ABE-A236-FC3CF2B73F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4864184"/>
                  </p:ext>
                </p:extLst>
              </p:nvPr>
            </p:nvGraphicFramePr>
            <p:xfrm>
              <a:off x="603132" y="2133600"/>
              <a:ext cx="9683868" cy="30530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86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2265549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367789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71026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525803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  <a:gridCol w="1525803">
                      <a:extLst>
                        <a:ext uri="{9D8B030D-6E8A-4147-A177-3AD203B41FA5}">
                          <a16:colId xmlns:a16="http://schemas.microsoft.com/office/drawing/2014/main" val="3690979626"/>
                        </a:ext>
                      </a:extLst>
                    </a:gridCol>
                  </a:tblGrid>
                  <a:tr h="1078294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 (df)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 (SS)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87900" t="-2825" r="-179715" b="-1903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36000" t="-2825" r="-102000" b="-1903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33865" t="-2825" r="-1594" b="-1903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Smoking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258" t="-293548" r="-271505" b="-44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3.17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87900" t="-293548" r="-179715" b="-44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1.12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258" t="-393548" r="-271505" b="-34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6.75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87900" t="-393548" r="-179715" b="-34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4.75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44878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Interaction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258" t="-413514" r="-271505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87900" t="-413514" r="-179715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0.176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Residual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258" t="-603175" r="-271505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87900" t="-603175" r="-179715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931787"/>
                      </a:ext>
                    </a:extLst>
                  </a:tr>
                  <a:tr h="38250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258" t="-703175" r="-271505" b="-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18.92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C1F065-C5C2-433A-A72B-0902465A02B4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5: Compare with critical value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99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6BDB3CD1-52A0-4ABE-A236-FC3CF2B73FE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3132" y="2133600"/>
              <a:ext cx="9683868" cy="30820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86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2265549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367789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71026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525803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  <a:gridCol w="1525803">
                      <a:extLst>
                        <a:ext uri="{9D8B030D-6E8A-4147-A177-3AD203B41FA5}">
                          <a16:colId xmlns:a16="http://schemas.microsoft.com/office/drawing/2014/main" val="3690979626"/>
                        </a:ext>
                      </a:extLst>
                    </a:gridCol>
                  </a:tblGrid>
                  <a:tr h="756988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 (df)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 (SS)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of Sum of Squares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i="1" dirty="0" smtClean="0">
                                    <a:latin typeface="Cambria Math" panose="02040503050406030204" pitchFamily="18" charset="0"/>
                                  </a:rPr>
                                  <m:t>𝑀𝑆</m:t>
                                </m:r>
                                <m:sSub>
                                  <m:sSubPr>
                                    <m:ctrlPr>
                                      <a:rPr lang="de-D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de-DE" sz="1400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  <m:t>𝑆𝑆</m:t>
                                    </m:r>
                                  </m:num>
                                  <m:den>
                                    <m: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  <m:t>𝑑𝑓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F-Ratio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0" dirty="0" smtClean="0">
                                    <a:latin typeface="Cambria Math" panose="02040503050406030204" pitchFamily="18" charset="0"/>
                                  </a:rPr>
                                  <m:t>𝐅</m:t>
                                </m:r>
                                <m:r>
                                  <a:rPr lang="de-DE" sz="1400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i="1" dirty="0" smtClean="0">
                                        <a:latin typeface="Cambria Math" panose="02040503050406030204" pitchFamily="18" charset="0"/>
                                      </a:rPr>
                                      <m:t>𝑀𝑆</m:t>
                                    </m:r>
                                    <m:sSub>
                                      <m:sSubPr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1400" i="1" dirty="0" smtClean="0">
                                        <a:latin typeface="Cambria Math" panose="02040503050406030204" pitchFamily="18" charset="0"/>
                                      </a:rPr>
                                      <m:t>𝑀𝑆</m:t>
                                    </m:r>
                                    <m:sSub>
                                      <m:sSubPr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𝒄𝒓𝒊𝒕𝒊𝒄𝒂𝒍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de-DE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  <m:r>
                                  <a:rPr lang="en-US" b="1" i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0" dirty="0" smtClean="0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Smoking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3.17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sz="1800" i="1" dirty="0" smtClean="0">
                                  <a:latin typeface="Cambria Math" panose="02040503050406030204" pitchFamily="18" charset="0"/>
                                </a:rPr>
                                <m:t>𝑀𝑆</m:t>
                              </m:r>
                              <m:sSub>
                                <m:sSubPr>
                                  <m:ctrlPr>
                                    <a:rPr lang="de-DE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=1.585 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1.12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= 3.46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6.75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dirty="0" smtClean="0">
                                  <a:latin typeface="Cambria Math" panose="02040503050406030204" pitchFamily="18" charset="0"/>
                                </a:rPr>
                                <m:t>𝑀𝑆</m:t>
                              </m:r>
                              <m:sSub>
                                <m:sSubPr>
                                  <m:ctrlPr>
                                    <a:rPr lang="de-DE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de-DE" dirty="0"/>
                            <a:t> 6.75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4.75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= 3.77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44878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Interaction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sz="1800" i="1" dirty="0" smtClean="0">
                                  <a:latin typeface="Cambria Math" panose="02040503050406030204" pitchFamily="18" charset="0"/>
                                </a:rPr>
                                <m:t>𝑀𝑆</m:t>
                              </m:r>
                              <m:sSub>
                                <m:sSubPr>
                                  <m:ctrlPr>
                                    <a:rPr lang="de-DE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de-DE" dirty="0"/>
                            <a:t> 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0.176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 = 3.46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82887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Residual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de-DE" sz="1800" i="1" dirty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de-DE" sz="1800" i="1" dirty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  <m:r>
                                  <a:rPr lang="de-DE" sz="1800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dirty="0" smtClean="0">
                                  <a:latin typeface="Cambria Math" panose="02040503050406030204" pitchFamily="18" charset="0"/>
                                </a:rPr>
                                <m:t>𝑀𝑆</m:t>
                              </m:r>
                              <m:sSub>
                                <m:sSubPr>
                                  <m:ctrlPr>
                                    <a:rPr lang="de-DE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de-DE" dirty="0"/>
                            <a:t> 1.42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931787"/>
                      </a:ext>
                    </a:extLst>
                  </a:tr>
                  <a:tr h="38250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=11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18.92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6BDB3CD1-52A0-4ABE-A236-FC3CF2B73FE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3132" y="2133600"/>
              <a:ext cx="9683868" cy="30820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86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2265549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367789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71026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525803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  <a:gridCol w="1525803">
                      <a:extLst>
                        <a:ext uri="{9D8B030D-6E8A-4147-A177-3AD203B41FA5}">
                          <a16:colId xmlns:a16="http://schemas.microsoft.com/office/drawing/2014/main" val="3690979626"/>
                        </a:ext>
                      </a:extLst>
                    </a:gridCol>
                  </a:tblGrid>
                  <a:tr h="1078294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 (df)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 (SS)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87900" t="-2825" r="-179715" b="-193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36000" t="-2825" r="-102000" b="-193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33865" t="-2825" r="-1594" b="-1932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9217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Smoking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258" t="-284375" r="-271505" b="-43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3.17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87900" t="-284375" r="-179715" b="-43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1.12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33865" t="-284375" r="-1594" b="-434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9217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258" t="-378462" r="-271505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6.75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87900" t="-378462" r="-179715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4.75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33865" t="-378462" r="-1594" b="-3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44878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Interaction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258" t="-426027" r="-271505" b="-1917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87900" t="-426027" r="-179715" b="-1917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0.176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33865" t="-426027" r="-1594" b="-1917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Residual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258" t="-600000" r="-271505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87900" t="-600000" r="-179715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931787"/>
                      </a:ext>
                    </a:extLst>
                  </a:tr>
                  <a:tr h="38250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258" t="-711111" r="-271505" b="-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18.92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C1F065-C5C2-433A-A72B-0902465A02B4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5: Compare with critical value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950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6BDB3CD1-52A0-4ABE-A236-FC3CF2B73FE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46070" y="2118812"/>
              <a:ext cx="9683868" cy="30820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86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2265549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367789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71026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525803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  <a:gridCol w="1525803">
                      <a:extLst>
                        <a:ext uri="{9D8B030D-6E8A-4147-A177-3AD203B41FA5}">
                          <a16:colId xmlns:a16="http://schemas.microsoft.com/office/drawing/2014/main" val="3690979626"/>
                        </a:ext>
                      </a:extLst>
                    </a:gridCol>
                  </a:tblGrid>
                  <a:tr h="756988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 (df)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 (SS)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of Sum of Squares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i="1" dirty="0" smtClean="0">
                                    <a:latin typeface="Cambria Math" panose="02040503050406030204" pitchFamily="18" charset="0"/>
                                  </a:rPr>
                                  <m:t>𝑀𝑆</m:t>
                                </m:r>
                                <m:sSub>
                                  <m:sSubPr>
                                    <m:ctrlPr>
                                      <a:rPr lang="de-D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de-DE" sz="1400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  <m:t>𝑆𝑆</m:t>
                                    </m:r>
                                  </m:num>
                                  <m:den>
                                    <m: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  <m:t>𝑑𝑓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F-Ratio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0" dirty="0" smtClean="0">
                                    <a:latin typeface="Cambria Math" panose="02040503050406030204" pitchFamily="18" charset="0"/>
                                  </a:rPr>
                                  <m:t>𝐅</m:t>
                                </m:r>
                                <m:r>
                                  <a:rPr lang="de-DE" sz="1400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i="1" dirty="0" smtClean="0">
                                        <a:latin typeface="Cambria Math" panose="02040503050406030204" pitchFamily="18" charset="0"/>
                                      </a:rPr>
                                      <m:t>𝑀𝑆</m:t>
                                    </m:r>
                                    <m:sSub>
                                      <m:sSubPr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1400" i="1" dirty="0" smtClean="0">
                                        <a:latin typeface="Cambria Math" panose="02040503050406030204" pitchFamily="18" charset="0"/>
                                      </a:rPr>
                                      <m:t>𝑀𝑆</m:t>
                                    </m:r>
                                    <m:sSub>
                                      <m:sSubPr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𝒄𝒓𝒊𝒕𝒊𝒄𝒂𝒍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de-DE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  <m:r>
                                  <a:rPr lang="en-US" b="1" i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0" dirty="0" smtClean="0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Smoking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3.17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sz="1800" i="1" dirty="0" smtClean="0">
                                  <a:latin typeface="Cambria Math" panose="02040503050406030204" pitchFamily="18" charset="0"/>
                                </a:rPr>
                                <m:t>𝑀𝑆</m:t>
                              </m:r>
                              <m:sSub>
                                <m:sSubPr>
                                  <m:ctrlPr>
                                    <a:rPr lang="de-DE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=1.585 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1.12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= 3.46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6.75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dirty="0" smtClean="0">
                                  <a:latin typeface="Cambria Math" panose="02040503050406030204" pitchFamily="18" charset="0"/>
                                </a:rPr>
                                <m:t>𝑀𝑆</m:t>
                              </m:r>
                              <m:sSub>
                                <m:sSubPr>
                                  <m:ctrlPr>
                                    <a:rPr lang="de-DE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de-DE" dirty="0"/>
                            <a:t> 6.75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4.75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= 3.77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44878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Interaction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sz="1800" i="1" dirty="0" smtClean="0">
                                  <a:latin typeface="Cambria Math" panose="02040503050406030204" pitchFamily="18" charset="0"/>
                                </a:rPr>
                                <m:t>𝑀𝑆</m:t>
                              </m:r>
                              <m:sSub>
                                <m:sSubPr>
                                  <m:ctrlPr>
                                    <a:rPr lang="de-DE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de-DE" dirty="0"/>
                            <a:t> 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0.176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 = 3.46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82887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Residual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de-DE" sz="1800" i="1" dirty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de-DE" sz="1800" i="1" dirty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  <m:r>
                                  <a:rPr lang="de-DE" sz="1800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dirty="0" smtClean="0">
                                  <a:latin typeface="Cambria Math" panose="02040503050406030204" pitchFamily="18" charset="0"/>
                                </a:rPr>
                                <m:t>𝑀𝑆</m:t>
                              </m:r>
                              <m:sSub>
                                <m:sSubPr>
                                  <m:ctrlPr>
                                    <a:rPr lang="de-DE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de-DE" dirty="0"/>
                            <a:t> 1.42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931787"/>
                      </a:ext>
                    </a:extLst>
                  </a:tr>
                  <a:tr h="38250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=11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18.92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6BDB3CD1-52A0-4ABE-A236-FC3CF2B73F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7480743"/>
                  </p:ext>
                </p:extLst>
              </p:nvPr>
            </p:nvGraphicFramePr>
            <p:xfrm>
              <a:off x="146070" y="2118812"/>
              <a:ext cx="9683868" cy="30820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86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2265549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367789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71026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525803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  <a:gridCol w="1525803">
                      <a:extLst>
                        <a:ext uri="{9D8B030D-6E8A-4147-A177-3AD203B41FA5}">
                          <a16:colId xmlns:a16="http://schemas.microsoft.com/office/drawing/2014/main" val="3690979626"/>
                        </a:ext>
                      </a:extLst>
                    </a:gridCol>
                  </a:tblGrid>
                  <a:tr h="1078294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 (df)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 (SS)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87900" t="-2825" r="-179715" b="-193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36000" t="-2825" r="-102000" b="-193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33865" t="-2825" r="-1594" b="-1932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9217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Smoking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258" t="-280000" r="-271505" b="-4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3.17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87900" t="-280000" r="-179715" b="-4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1.12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33865" t="-280000" r="-1594" b="-4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9217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258" t="-385938" r="-271505" b="-332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6.75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87900" t="-385938" r="-179715" b="-332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4.75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33865" t="-385938" r="-1594" b="-332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44878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Interaction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258" t="-420270" r="-271505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87900" t="-420270" r="-179715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0.176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33865" t="-420270" r="-1594" b="-1878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Residual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258" t="-601563" r="-271505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87900" t="-601563" r="-179715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931787"/>
                      </a:ext>
                    </a:extLst>
                  </a:tr>
                  <a:tr h="38250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258" t="-712698" r="-271505" b="-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18.92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5DD03D0-48B4-47DE-9344-25DF90044142}"/>
                  </a:ext>
                </a:extLst>
              </p:cNvPr>
              <p:cNvSpPr/>
              <p:nvPr/>
            </p:nvSpPr>
            <p:spPr>
              <a:xfrm>
                <a:off x="9906000" y="3200400"/>
                <a:ext cx="231428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Symbol" panose="05050102010706020507" pitchFamily="18" charset="2"/>
                  <a:buChar char="Þ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(1) Don't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Symbol" panose="05050102010706020507" pitchFamily="18" charset="2"/>
                  <a:buChar char="Þ"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5DD03D0-48B4-47DE-9344-25DF90044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0" y="3200400"/>
                <a:ext cx="2314288" cy="923330"/>
              </a:xfrm>
              <a:prstGeom prst="rect">
                <a:avLst/>
              </a:prstGeom>
              <a:blipFill>
                <a:blip r:embed="rId3"/>
                <a:stretch>
                  <a:fillRect l="-2105" t="-39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EDC723-60A1-4BC7-B5C6-DD372A2C80BF}"/>
                  </a:ext>
                </a:extLst>
              </p:cNvPr>
              <p:cNvSpPr/>
              <p:nvPr/>
            </p:nvSpPr>
            <p:spPr>
              <a:xfrm>
                <a:off x="9909208" y="3572470"/>
                <a:ext cx="185076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Symbol" panose="05050102010706020507" pitchFamily="18" charset="2"/>
                  <a:buChar char="Þ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C451B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(2)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BC451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BC451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BC451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!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C451B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Symbol" panose="05050102010706020507" pitchFamily="18" charset="2"/>
                  <a:buChar char="Þ"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EDC723-60A1-4BC7-B5C6-DD372A2C80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208" y="3572470"/>
                <a:ext cx="1850763" cy="923330"/>
              </a:xfrm>
              <a:prstGeom prst="rect">
                <a:avLst/>
              </a:prstGeom>
              <a:blipFill>
                <a:blip r:embed="rId4"/>
                <a:stretch>
                  <a:fillRect l="-2970" t="-3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842680-562F-467D-AA6B-D21ED639B00C}"/>
                  </a:ext>
                </a:extLst>
              </p:cNvPr>
              <p:cNvSpPr/>
              <p:nvPr/>
            </p:nvSpPr>
            <p:spPr>
              <a:xfrm>
                <a:off x="9911615" y="4007725"/>
                <a:ext cx="231428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Symbol" panose="05050102010706020507" pitchFamily="18" charset="2"/>
                  <a:buChar char="Þ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(3) Don't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Symbol" panose="05050102010706020507" pitchFamily="18" charset="2"/>
                  <a:buChar char="Þ"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842680-562F-467D-AA6B-D21ED639B0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615" y="4007725"/>
                <a:ext cx="2314288" cy="923330"/>
              </a:xfrm>
              <a:prstGeom prst="rect">
                <a:avLst/>
              </a:prstGeom>
              <a:blipFill>
                <a:blip r:embed="rId5"/>
                <a:stretch>
                  <a:fillRect l="-2368" t="-3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5749060-4732-4940-BD12-948DAE9FE286}"/>
              </a:ext>
            </a:extLst>
          </p:cNvPr>
          <p:cNvSpPr/>
          <p:nvPr/>
        </p:nvSpPr>
        <p:spPr>
          <a:xfrm>
            <a:off x="913795" y="5410200"/>
            <a:ext cx="45940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(1)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Smoking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does not affect aggressiveness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B05B4-8EAC-4F98-80E6-665A7DC91910}"/>
              </a:ext>
            </a:extLst>
          </p:cNvPr>
          <p:cNvSpPr/>
          <p:nvPr/>
        </p:nvSpPr>
        <p:spPr>
          <a:xfrm>
            <a:off x="913795" y="5842882"/>
            <a:ext cx="37396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(2)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Age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does affect aggressiveness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4901A5-06E2-4936-AC83-41D38C168211}"/>
              </a:ext>
            </a:extLst>
          </p:cNvPr>
          <p:cNvSpPr/>
          <p:nvPr/>
        </p:nvSpPr>
        <p:spPr>
          <a:xfrm>
            <a:off x="913795" y="6275564"/>
            <a:ext cx="96858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(3) Different Age groups don't are not affected differently by smoking in terms of aggressiveness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EB16F4D-E2AE-4955-874F-016CE00A2E02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5: Compare with critical value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60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DD03D0-48B4-47DE-9344-25DF90044142}"/>
              </a:ext>
            </a:extLst>
          </p:cNvPr>
          <p:cNvSpPr/>
          <p:nvPr/>
        </p:nvSpPr>
        <p:spPr>
          <a:xfrm>
            <a:off x="3733800" y="4419600"/>
            <a:ext cx="45013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How we can perform a two-way ANOVA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EE4A9-D45D-4469-A379-6ECD4266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600" y="2162033"/>
            <a:ext cx="4856151" cy="159537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EDFD7BF-3599-4299-AEA1-B4A36D828B63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5: Compare with critical value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9B5F74-E352-4BA3-AE64-0594574C52E0}"/>
              </a:ext>
            </a:extLst>
          </p:cNvPr>
          <p:cNvSpPr/>
          <p:nvPr/>
        </p:nvSpPr>
        <p:spPr>
          <a:xfrm>
            <a:off x="3746500" y="5081792"/>
            <a:ext cx="55206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How we can interpret the result &amp; draw conclusions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0737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6200" y="220980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=32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/>
                            <a:t>21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6200" y="220980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90164" r="-2890" b="-1991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190164" r="-2890" b="-991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1163" t="-337143" r="-304070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37143" r="-202312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01744" t="-337143" r="-103488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98EFCD-760C-44DA-92E4-41DAD9BA7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286" y="139231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1: State the null hypothesis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261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E9D10B-718A-474A-8C07-2140F6EB670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4000" y="2590800"/>
          <a:ext cx="4038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AC8A702-473C-41C2-850E-2E2F2AFEA8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29400" y="2590800"/>
          <a:ext cx="40386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</a:tbl>
          </a:graphicData>
        </a:graphic>
      </p:graphicFrame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F27FB44-CCF8-4C19-98B2-5FD225D7F860}"/>
              </a:ext>
            </a:extLst>
          </p:cNvPr>
          <p:cNvSpPr txBox="1">
            <a:spLocks/>
          </p:cNvSpPr>
          <p:nvPr/>
        </p:nvSpPr>
        <p:spPr>
          <a:xfrm>
            <a:off x="2743200" y="1300650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2: Calculate the means for the combinations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2524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E9D10B-718A-474A-8C07-2140F6EB670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590800"/>
          <a:ext cx="4038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0E7BB0-2426-41F9-8ACE-BECDD35F6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0" y="13006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2: Calculate the means for the combinations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AC8A702-473C-41C2-850E-2E2F2AFEA8F0}"/>
              </a:ext>
            </a:extLst>
          </p:cNvPr>
          <p:cNvGraphicFramePr>
            <a:graphicFrameLocks noGrp="1"/>
          </p:cNvGraphicFramePr>
          <p:nvPr/>
        </p:nvGraphicFramePr>
        <p:xfrm>
          <a:off x="6629400" y="2590800"/>
          <a:ext cx="40386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5F4DED6-2321-4A3C-85BD-600CC57479D3}"/>
                  </a:ext>
                </a:extLst>
              </p:cNvPr>
              <p:cNvSpPr/>
              <p:nvPr/>
            </p:nvSpPr>
            <p:spPr>
              <a:xfrm>
                <a:off x="10704286" y="3064579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∅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C451B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5.33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5F4DED6-2321-4A3C-85BD-600CC5747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286" y="3064579"/>
                <a:ext cx="1224618" cy="573427"/>
              </a:xfrm>
              <a:prstGeom prst="rect">
                <a:avLst/>
              </a:prstGeom>
              <a:blipFill>
                <a:blip r:embed="rId2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62718E6-98E2-49DF-B586-477F157FE025}"/>
                  </a:ext>
                </a:extLst>
              </p:cNvPr>
              <p:cNvSpPr/>
              <p:nvPr/>
            </p:nvSpPr>
            <p:spPr>
              <a:xfrm>
                <a:off x="10704286" y="3520661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∅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C451B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3.83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62718E6-98E2-49DF-B586-477F157FE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286" y="3520661"/>
                <a:ext cx="1224618" cy="573427"/>
              </a:xfrm>
              <a:prstGeom prst="rect">
                <a:avLst/>
              </a:prstGeom>
              <a:blipFill>
                <a:blip r:embed="rId3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0C07CD8-D6B7-4D6B-953F-CAF363407B1B}"/>
                  </a:ext>
                </a:extLst>
              </p:cNvPr>
              <p:cNvSpPr/>
              <p:nvPr/>
            </p:nvSpPr>
            <p:spPr>
              <a:xfrm>
                <a:off x="10689771" y="4050824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3BA68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∅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3BA68">
                        <a:lumMod val="75000"/>
                      </a:srgbClr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4.58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0C07CD8-D6B7-4D6B-953F-CAF363407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9771" y="4050824"/>
                <a:ext cx="1224618" cy="573427"/>
              </a:xfrm>
              <a:prstGeom prst="rect">
                <a:avLst/>
              </a:prstGeom>
              <a:blipFill>
                <a:blip r:embed="rId4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982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AC0F94-A866-4C1C-9FAA-1B7505C5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175260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/>
              <a:t>In one-way ANOVA we have only one factor (=Smoking)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1501148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E9D10B-718A-474A-8C07-2140F6EB670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590800"/>
          <a:ext cx="4038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0E7BB0-2426-41F9-8ACE-BECDD35F6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0" y="13006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2: Calculate the means for the combinations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AC8A702-473C-41C2-850E-2E2F2AFEA8F0}"/>
              </a:ext>
            </a:extLst>
          </p:cNvPr>
          <p:cNvGraphicFramePr>
            <a:graphicFrameLocks noGrp="1"/>
          </p:cNvGraphicFramePr>
          <p:nvPr/>
        </p:nvGraphicFramePr>
        <p:xfrm>
          <a:off x="6629400" y="2590800"/>
          <a:ext cx="40386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5F4DED6-2321-4A3C-85BD-600CC57479D3}"/>
                  </a:ext>
                </a:extLst>
              </p:cNvPr>
              <p:cNvSpPr/>
              <p:nvPr/>
            </p:nvSpPr>
            <p:spPr>
              <a:xfrm>
                <a:off x="10704286" y="3064579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∅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C451B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5.33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5F4DED6-2321-4A3C-85BD-600CC5747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286" y="3064579"/>
                <a:ext cx="1224618" cy="573427"/>
              </a:xfrm>
              <a:prstGeom prst="rect">
                <a:avLst/>
              </a:prstGeom>
              <a:blipFill>
                <a:blip r:embed="rId2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62718E6-98E2-49DF-B586-477F157FE025}"/>
                  </a:ext>
                </a:extLst>
              </p:cNvPr>
              <p:cNvSpPr/>
              <p:nvPr/>
            </p:nvSpPr>
            <p:spPr>
              <a:xfrm>
                <a:off x="10704286" y="3520661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∅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C451B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3.83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62718E6-98E2-49DF-B586-477F157FE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286" y="3520661"/>
                <a:ext cx="1224618" cy="573427"/>
              </a:xfrm>
              <a:prstGeom prst="rect">
                <a:avLst/>
              </a:prstGeom>
              <a:blipFill>
                <a:blip r:embed="rId3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0C07CD8-D6B7-4D6B-953F-CAF363407B1B}"/>
                  </a:ext>
                </a:extLst>
              </p:cNvPr>
              <p:cNvSpPr/>
              <p:nvPr/>
            </p:nvSpPr>
            <p:spPr>
              <a:xfrm>
                <a:off x="10689771" y="4050824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3BA68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∅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3BA68">
                        <a:lumMod val="75000"/>
                      </a:srgbClr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4.58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0C07CD8-D6B7-4D6B-953F-CAF363407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9771" y="4050824"/>
                <a:ext cx="1224618" cy="573427"/>
              </a:xfrm>
              <a:prstGeom prst="rect">
                <a:avLst/>
              </a:prstGeom>
              <a:blipFill>
                <a:blip r:embed="rId4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310FA58-8CC1-45AE-AD58-053A23FECF63}"/>
                  </a:ext>
                </a:extLst>
              </p:cNvPr>
              <p:cNvSpPr/>
              <p:nvPr/>
            </p:nvSpPr>
            <p:spPr>
              <a:xfrm>
                <a:off x="7521134" y="4050823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∅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C451B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4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310FA58-8CC1-45AE-AD58-053A23FEC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134" y="4050823"/>
                <a:ext cx="1224618" cy="573427"/>
              </a:xfrm>
              <a:prstGeom prst="rect">
                <a:avLst/>
              </a:prstGeom>
              <a:blipFill>
                <a:blip r:embed="rId5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781590-B3D0-48A4-9F77-67D01F936081}"/>
                  </a:ext>
                </a:extLst>
              </p:cNvPr>
              <p:cNvSpPr/>
              <p:nvPr/>
            </p:nvSpPr>
            <p:spPr>
              <a:xfrm>
                <a:off x="8500401" y="4045016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∅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C451B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4.5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781590-B3D0-48A4-9F77-67D01F9360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401" y="4045016"/>
                <a:ext cx="1224618" cy="573427"/>
              </a:xfrm>
              <a:prstGeom prst="rect">
                <a:avLst/>
              </a:prstGeom>
              <a:blipFill>
                <a:blip r:embed="rId6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D825E62-6FC8-4A5E-82B0-0F763BE12E29}"/>
                  </a:ext>
                </a:extLst>
              </p:cNvPr>
              <p:cNvSpPr/>
              <p:nvPr/>
            </p:nvSpPr>
            <p:spPr>
              <a:xfrm>
                <a:off x="9602344" y="4055039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∅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C451B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5.25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D825E62-6FC8-4A5E-82B0-0F763BE12E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344" y="4055039"/>
                <a:ext cx="1224618" cy="573427"/>
              </a:xfrm>
              <a:prstGeom prst="rect">
                <a:avLst/>
              </a:prstGeom>
              <a:blipFill>
                <a:blip r:embed="rId7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5138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E9D10B-718A-474A-8C07-2140F6EB670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590800"/>
          <a:ext cx="4038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0E7BB0-2426-41F9-8ACE-BECDD35F6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0" y="13006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2: Calculate the means for the combinations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AC8A702-473C-41C2-850E-2E2F2AFEA8F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096001" y="2590800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AC8A702-473C-41C2-850E-2E2F2AFEA8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0492432"/>
                  </p:ext>
                </p:extLst>
              </p:nvPr>
            </p:nvGraphicFramePr>
            <p:xfrm>
              <a:off x="6096001" y="2590800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02400" t="-4762" r="-3200" b="-18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143" t="-380328" r="-33142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5F4DED6-2321-4A3C-85BD-600CC57479D3}"/>
                  </a:ext>
                </a:extLst>
              </p:cNvPr>
              <p:cNvSpPr/>
              <p:nvPr/>
            </p:nvSpPr>
            <p:spPr>
              <a:xfrm>
                <a:off x="10981897" y="4685211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∅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C451B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5.33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5F4DED6-2321-4A3C-85BD-600CC5747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1897" y="4685211"/>
                <a:ext cx="1224618" cy="573427"/>
              </a:xfrm>
              <a:prstGeom prst="rect">
                <a:avLst/>
              </a:prstGeom>
              <a:blipFill>
                <a:blip r:embed="rId3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62718E6-98E2-49DF-B586-477F157FE025}"/>
                  </a:ext>
                </a:extLst>
              </p:cNvPr>
              <p:cNvSpPr/>
              <p:nvPr/>
            </p:nvSpPr>
            <p:spPr>
              <a:xfrm>
                <a:off x="10981897" y="5141293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∅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C451B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3.83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62718E6-98E2-49DF-B586-477F157FE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1897" y="5141293"/>
                <a:ext cx="1224618" cy="573427"/>
              </a:xfrm>
              <a:prstGeom prst="rect">
                <a:avLst/>
              </a:prstGeom>
              <a:blipFill>
                <a:blip r:embed="rId4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0C07CD8-D6B7-4D6B-953F-CAF363407B1B}"/>
                  </a:ext>
                </a:extLst>
              </p:cNvPr>
              <p:cNvSpPr/>
              <p:nvPr/>
            </p:nvSpPr>
            <p:spPr>
              <a:xfrm>
                <a:off x="10967382" y="5671456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3BA68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∅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3BA68">
                        <a:lumMod val="75000"/>
                      </a:srgbClr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4.58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0C07CD8-D6B7-4D6B-953F-CAF363407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7382" y="5671456"/>
                <a:ext cx="1224618" cy="573427"/>
              </a:xfrm>
              <a:prstGeom prst="rect">
                <a:avLst/>
              </a:prstGeom>
              <a:blipFill>
                <a:blip r:embed="rId5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310FA58-8CC1-45AE-AD58-053A23FECF63}"/>
                  </a:ext>
                </a:extLst>
              </p:cNvPr>
              <p:cNvSpPr/>
              <p:nvPr/>
            </p:nvSpPr>
            <p:spPr>
              <a:xfrm>
                <a:off x="7798745" y="5671455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∅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C451B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4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310FA58-8CC1-45AE-AD58-053A23FEC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745" y="5671455"/>
                <a:ext cx="1224618" cy="573427"/>
              </a:xfrm>
              <a:prstGeom prst="rect">
                <a:avLst/>
              </a:prstGeom>
              <a:blipFill>
                <a:blip r:embed="rId6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781590-B3D0-48A4-9F77-67D01F936081}"/>
                  </a:ext>
                </a:extLst>
              </p:cNvPr>
              <p:cNvSpPr/>
              <p:nvPr/>
            </p:nvSpPr>
            <p:spPr>
              <a:xfrm>
                <a:off x="8778012" y="5665648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∅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C451B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4.5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781590-B3D0-48A4-9F77-67D01F9360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012" y="5665648"/>
                <a:ext cx="1224618" cy="573427"/>
              </a:xfrm>
              <a:prstGeom prst="rect">
                <a:avLst/>
              </a:prstGeom>
              <a:blipFill>
                <a:blip r:embed="rId7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D825E62-6FC8-4A5E-82B0-0F763BE12E29}"/>
                  </a:ext>
                </a:extLst>
              </p:cNvPr>
              <p:cNvSpPr/>
              <p:nvPr/>
            </p:nvSpPr>
            <p:spPr>
              <a:xfrm>
                <a:off x="9879955" y="5675671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∅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C451B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5.25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D825E62-6FC8-4A5E-82B0-0F763BE12E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9955" y="5675671"/>
                <a:ext cx="1224618" cy="573427"/>
              </a:xfrm>
              <a:prstGeom prst="rect">
                <a:avLst/>
              </a:prstGeom>
              <a:blipFill>
                <a:blip r:embed="rId8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612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E9D10B-718A-474A-8C07-2140F6EB670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590800"/>
          <a:ext cx="4038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0E7BB0-2426-41F9-8ACE-BECDD35F6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0" y="13006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2: Calculate the means for the combinations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AC8A702-473C-41C2-850E-2E2F2AFEA8F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96001" y="2590800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AC8A702-473C-41C2-850E-2E2F2AFEA8F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96001" y="2590800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02400" t="-4762" r="-3200" b="-18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143" t="-380328" r="-33142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17493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E9D10B-718A-474A-8C07-2140F6EB670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590800"/>
          <a:ext cx="4038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0E7BB0-2426-41F9-8ACE-BECDD35F6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0" y="13006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2: Calculate the means for the combinations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AC8A702-473C-41C2-850E-2E2F2AFEA8F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96001" y="2590800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AC8A702-473C-41C2-850E-2E2F2AFEA8F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96001" y="2590800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02400" t="-4762" r="-3200" b="-18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143" t="-380328" r="-33142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5587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E9D10B-718A-474A-8C07-2140F6EB6706}"/>
              </a:ext>
            </a:extLst>
          </p:cNvPr>
          <p:cNvGraphicFramePr>
            <a:graphicFrameLocks noGrp="1"/>
          </p:cNvGraphicFramePr>
          <p:nvPr/>
        </p:nvGraphicFramePr>
        <p:xfrm>
          <a:off x="913795" y="2057400"/>
          <a:ext cx="4038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0E7BB0-2426-41F9-8ACE-BECDD35F6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2752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sum of squares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AC8A702-473C-41C2-850E-2E2F2AFEA8F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00800" y="2075543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AC8A702-473C-41C2-850E-2E2F2AFEA8F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00800" y="2075543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01600" t="-4762" r="-4000" b="-18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143" t="-380328" r="-33142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C9224C8-C0D2-4BA2-A1E6-1933224DD96C}"/>
              </a:ext>
            </a:extLst>
          </p:cNvPr>
          <p:cNvSpPr/>
          <p:nvPr/>
        </p:nvSpPr>
        <p:spPr>
          <a:xfrm>
            <a:off x="4221895" y="4343400"/>
            <a:ext cx="3737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1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(Smoking)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F5E3D7-46E4-4D38-A0C2-B9343A81486C}"/>
              </a:ext>
            </a:extLst>
          </p:cNvPr>
          <p:cNvSpPr/>
          <p:nvPr/>
        </p:nvSpPr>
        <p:spPr>
          <a:xfrm>
            <a:off x="4221895" y="4865132"/>
            <a:ext cx="3325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(Age)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DD332C-F6C2-4CC8-8B63-A91B24A804C6}"/>
              </a:ext>
            </a:extLst>
          </p:cNvPr>
          <p:cNvSpPr/>
          <p:nvPr/>
        </p:nvSpPr>
        <p:spPr>
          <a:xfrm>
            <a:off x="4221895" y="5349460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(within) / Error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C72C6A-8B10-49A8-A9E7-DCD906E8E2C7}"/>
              </a:ext>
            </a:extLst>
          </p:cNvPr>
          <p:cNvSpPr/>
          <p:nvPr/>
        </p:nvSpPr>
        <p:spPr>
          <a:xfrm>
            <a:off x="4221895" y="5879068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(Both)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D108CA-DF15-4037-9A48-A6F459382CC7}"/>
              </a:ext>
            </a:extLst>
          </p:cNvPr>
          <p:cNvSpPr/>
          <p:nvPr/>
        </p:nvSpPr>
        <p:spPr>
          <a:xfrm>
            <a:off x="4221895" y="6400800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(Total)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AD9277">
                  <a:lumMod val="60000"/>
                  <a:lumOff val="4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2DAC5B-0E67-4004-AC1D-0C58828C4C21}"/>
              </a:ext>
            </a:extLst>
          </p:cNvPr>
          <p:cNvCxnSpPr/>
          <p:nvPr/>
        </p:nvCxnSpPr>
        <p:spPr>
          <a:xfrm>
            <a:off x="2881822" y="6266350"/>
            <a:ext cx="5867400" cy="0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40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E9D10B-718A-474A-8C07-2140F6EB6706}"/>
              </a:ext>
            </a:extLst>
          </p:cNvPr>
          <p:cNvGraphicFramePr>
            <a:graphicFrameLocks noGrp="1"/>
          </p:cNvGraphicFramePr>
          <p:nvPr/>
        </p:nvGraphicFramePr>
        <p:xfrm>
          <a:off x="913795" y="2057400"/>
          <a:ext cx="4038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AC8A702-473C-41C2-850E-2E2F2AFEA8F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00800" y="2075543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AC8A702-473C-41C2-850E-2E2F2AFEA8F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00800" y="2075543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01600" t="-4762" r="-4000" b="-18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143" t="-380328" r="-33142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C9224C8-C0D2-4BA2-A1E6-1933224DD96C}"/>
              </a:ext>
            </a:extLst>
          </p:cNvPr>
          <p:cNvSpPr/>
          <p:nvPr/>
        </p:nvSpPr>
        <p:spPr>
          <a:xfrm>
            <a:off x="4221895" y="4343400"/>
            <a:ext cx="3737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1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(Smoking)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F5E3D7-46E4-4D38-A0C2-B9343A81486C}"/>
              </a:ext>
            </a:extLst>
          </p:cNvPr>
          <p:cNvSpPr/>
          <p:nvPr/>
        </p:nvSpPr>
        <p:spPr>
          <a:xfrm>
            <a:off x="4221895" y="4865132"/>
            <a:ext cx="3325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(Age)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DD332C-F6C2-4CC8-8B63-A91B24A804C6}"/>
              </a:ext>
            </a:extLst>
          </p:cNvPr>
          <p:cNvSpPr/>
          <p:nvPr/>
        </p:nvSpPr>
        <p:spPr>
          <a:xfrm>
            <a:off x="4221895" y="5349460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(within) / Error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C72C6A-8B10-49A8-A9E7-DCD906E8E2C7}"/>
              </a:ext>
            </a:extLst>
          </p:cNvPr>
          <p:cNvSpPr/>
          <p:nvPr/>
        </p:nvSpPr>
        <p:spPr>
          <a:xfrm>
            <a:off x="4221895" y="5879068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(Both)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0E2FCB-F405-43E5-A827-84FFA9704550}"/>
              </a:ext>
            </a:extLst>
          </p:cNvPr>
          <p:cNvSpPr/>
          <p:nvPr/>
        </p:nvSpPr>
        <p:spPr>
          <a:xfrm>
            <a:off x="3733800" y="485036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+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AE42E5-7097-44D1-AF3B-560C03B27CB2}"/>
              </a:ext>
            </a:extLst>
          </p:cNvPr>
          <p:cNvSpPr/>
          <p:nvPr/>
        </p:nvSpPr>
        <p:spPr>
          <a:xfrm>
            <a:off x="3733800" y="5349460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+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186981-64BA-4D66-B072-7B4274C47A43}"/>
              </a:ext>
            </a:extLst>
          </p:cNvPr>
          <p:cNvSpPr/>
          <p:nvPr/>
        </p:nvSpPr>
        <p:spPr>
          <a:xfrm>
            <a:off x="3756668" y="584855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+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1138CBD-52CE-4598-A932-31F3ACF03F69}"/>
              </a:ext>
            </a:extLst>
          </p:cNvPr>
          <p:cNvSpPr txBox="1">
            <a:spLocks/>
          </p:cNvSpPr>
          <p:nvPr/>
        </p:nvSpPr>
        <p:spPr>
          <a:xfrm>
            <a:off x="3886200" y="1275250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3593B9-EE82-4F72-AB4F-A6EEB20BC06F}"/>
              </a:ext>
            </a:extLst>
          </p:cNvPr>
          <p:cNvSpPr/>
          <p:nvPr/>
        </p:nvSpPr>
        <p:spPr>
          <a:xfrm>
            <a:off x="4221895" y="6400800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(Total)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AD9277">
                  <a:lumMod val="60000"/>
                  <a:lumOff val="4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AF137D-E9D6-4280-BFBF-1CED624D5988}"/>
              </a:ext>
            </a:extLst>
          </p:cNvPr>
          <p:cNvCxnSpPr/>
          <p:nvPr/>
        </p:nvCxnSpPr>
        <p:spPr>
          <a:xfrm>
            <a:off x="2881822" y="6266350"/>
            <a:ext cx="5867400" cy="0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3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E9D10B-718A-474A-8C07-2140F6EB6706}"/>
              </a:ext>
            </a:extLst>
          </p:cNvPr>
          <p:cNvGraphicFramePr>
            <a:graphicFrameLocks noGrp="1"/>
          </p:cNvGraphicFramePr>
          <p:nvPr/>
        </p:nvGraphicFramePr>
        <p:xfrm>
          <a:off x="913795" y="2057400"/>
          <a:ext cx="4038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0E7BB0-2426-41F9-8ACE-BECDD35F6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0" y="13006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2: Calculate the means for the combinations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AC8A702-473C-41C2-850E-2E2F2AFEA8F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00800" y="2075543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AC8A702-473C-41C2-850E-2E2F2AFEA8F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00800" y="2075543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01600" t="-4762" r="-4000" b="-18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143" t="-380328" r="-33142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C9224C8-C0D2-4BA2-A1E6-1933224DD96C}"/>
              </a:ext>
            </a:extLst>
          </p:cNvPr>
          <p:cNvSpPr/>
          <p:nvPr/>
        </p:nvSpPr>
        <p:spPr>
          <a:xfrm>
            <a:off x="4221895" y="4343400"/>
            <a:ext cx="3263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1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(Age)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F5E3D7-46E4-4D38-A0C2-B9343A81486C}"/>
              </a:ext>
            </a:extLst>
          </p:cNvPr>
          <p:cNvSpPr/>
          <p:nvPr/>
        </p:nvSpPr>
        <p:spPr>
          <a:xfrm>
            <a:off x="4221895" y="4865132"/>
            <a:ext cx="3800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(Smoking)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DD332C-F6C2-4CC8-8B63-A91B24A804C6}"/>
              </a:ext>
            </a:extLst>
          </p:cNvPr>
          <p:cNvSpPr/>
          <p:nvPr/>
        </p:nvSpPr>
        <p:spPr>
          <a:xfrm>
            <a:off x="4221895" y="5349460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(within) / Error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C72C6A-8B10-49A8-A9E7-DCD906E8E2C7}"/>
              </a:ext>
            </a:extLst>
          </p:cNvPr>
          <p:cNvSpPr/>
          <p:nvPr/>
        </p:nvSpPr>
        <p:spPr>
          <a:xfrm>
            <a:off x="4221895" y="5879068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(Both)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0E2FCB-F405-43E5-A827-84FFA9704550}"/>
              </a:ext>
            </a:extLst>
          </p:cNvPr>
          <p:cNvSpPr/>
          <p:nvPr/>
        </p:nvSpPr>
        <p:spPr>
          <a:xfrm>
            <a:off x="3733800" y="485036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+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AE42E5-7097-44D1-AF3B-560C03B27CB2}"/>
              </a:ext>
            </a:extLst>
          </p:cNvPr>
          <p:cNvSpPr/>
          <p:nvPr/>
        </p:nvSpPr>
        <p:spPr>
          <a:xfrm>
            <a:off x="3733800" y="5349460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+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186981-64BA-4D66-B072-7B4274C47A43}"/>
              </a:ext>
            </a:extLst>
          </p:cNvPr>
          <p:cNvSpPr/>
          <p:nvPr/>
        </p:nvSpPr>
        <p:spPr>
          <a:xfrm>
            <a:off x="3756668" y="584855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+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21F297A-E29F-48EF-B59A-8D9011EB9A67}"/>
              </a:ext>
            </a:extLst>
          </p:cNvPr>
          <p:cNvSpPr/>
          <p:nvPr/>
        </p:nvSpPr>
        <p:spPr>
          <a:xfrm>
            <a:off x="7848600" y="4343400"/>
            <a:ext cx="237530" cy="2057400"/>
          </a:xfrm>
          <a:prstGeom prst="rightBrac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481A40-56C7-41A5-A467-90E2F720D2BF}"/>
              </a:ext>
            </a:extLst>
          </p:cNvPr>
          <p:cNvSpPr/>
          <p:nvPr/>
        </p:nvSpPr>
        <p:spPr>
          <a:xfrm>
            <a:off x="8360229" y="5164403"/>
            <a:ext cx="2383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(total)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18271A-051F-4D4D-B6B3-91819C9BE9A8}"/>
              </a:ext>
            </a:extLst>
          </p:cNvPr>
          <p:cNvSpPr/>
          <p:nvPr/>
        </p:nvSpPr>
        <p:spPr>
          <a:xfrm>
            <a:off x="4221895" y="6400800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(Total)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AD9277">
                  <a:lumMod val="60000"/>
                  <a:lumOff val="4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70A352-BBF0-45AD-8F54-BEB46F7B28C6}"/>
              </a:ext>
            </a:extLst>
          </p:cNvPr>
          <p:cNvCxnSpPr/>
          <p:nvPr/>
        </p:nvCxnSpPr>
        <p:spPr>
          <a:xfrm>
            <a:off x="2881822" y="6266350"/>
            <a:ext cx="5867400" cy="0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8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E9D10B-718A-474A-8C07-2140F6EB670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4412" y="1830696"/>
          <a:ext cx="4038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AC8A702-473C-41C2-850E-2E2F2AFEA8F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572000" y="1827067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AC8A702-473C-41C2-850E-2E2F2AFEA8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6801057"/>
                  </p:ext>
                </p:extLst>
              </p:nvPr>
            </p:nvGraphicFramePr>
            <p:xfrm>
              <a:off x="4572000" y="1827067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01600" t="-4717" r="-4000" b="-185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143" t="-381967" r="-33142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C9224C8-C0D2-4BA2-A1E6-1933224DD96C}"/>
              </a:ext>
            </a:extLst>
          </p:cNvPr>
          <p:cNvSpPr/>
          <p:nvPr/>
        </p:nvSpPr>
        <p:spPr>
          <a:xfrm>
            <a:off x="4989219" y="3734976"/>
            <a:ext cx="3263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1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(Age)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29261E6-6666-4EB4-8BCA-4335D73B0481}"/>
              </a:ext>
            </a:extLst>
          </p:cNvPr>
          <p:cNvSpPr txBox="1">
            <a:spLocks/>
          </p:cNvSpPr>
          <p:nvPr/>
        </p:nvSpPr>
        <p:spPr>
          <a:xfrm>
            <a:off x="3886200" y="1275250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230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E9D10B-718A-474A-8C07-2140F6EB6706}"/>
              </a:ext>
            </a:extLst>
          </p:cNvPr>
          <p:cNvGraphicFramePr>
            <a:graphicFrameLocks noGrp="1"/>
          </p:cNvGraphicFramePr>
          <p:nvPr/>
        </p:nvGraphicFramePr>
        <p:xfrm>
          <a:off x="344412" y="1830696"/>
          <a:ext cx="4038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AC8A702-473C-41C2-850E-2E2F2AFEA8F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572000" y="1827067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AC8A702-473C-41C2-850E-2E2F2AFEA8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0313805"/>
                  </p:ext>
                </p:extLst>
              </p:nvPr>
            </p:nvGraphicFramePr>
            <p:xfrm>
              <a:off x="4572000" y="1827067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01600" t="-4717" r="-4000" b="-185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143" t="-381967" r="-33142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C9224C8-C0D2-4BA2-A1E6-1933224DD96C}"/>
              </a:ext>
            </a:extLst>
          </p:cNvPr>
          <p:cNvSpPr/>
          <p:nvPr/>
        </p:nvSpPr>
        <p:spPr>
          <a:xfrm>
            <a:off x="4989219" y="3734976"/>
            <a:ext cx="3263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1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(Age)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29261E6-6666-4EB4-8BCA-4335D73B0481}"/>
              </a:ext>
            </a:extLst>
          </p:cNvPr>
          <p:cNvSpPr txBox="1">
            <a:spLocks/>
          </p:cNvSpPr>
          <p:nvPr/>
        </p:nvSpPr>
        <p:spPr>
          <a:xfrm>
            <a:off x="3886200" y="1275250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BCB7B51-6D8B-4F94-A8D2-330AAE67E37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66800" y="4291817"/>
          <a:ext cx="40386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0CCA922-8C4F-4B00-A5F3-38204C1C58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00800" y="4281657"/>
          <a:ext cx="4038600" cy="139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7DAEA15-0427-4014-AD86-59E427436B56}"/>
              </a:ext>
            </a:extLst>
          </p:cNvPr>
          <p:cNvSpPr/>
          <p:nvPr/>
        </p:nvSpPr>
        <p:spPr>
          <a:xfrm>
            <a:off x="2819400" y="5853829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5.33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D5C94-74F3-47F7-94B9-049AD4C05B7A}"/>
              </a:ext>
            </a:extLst>
          </p:cNvPr>
          <p:cNvSpPr/>
          <p:nvPr/>
        </p:nvSpPr>
        <p:spPr>
          <a:xfrm>
            <a:off x="8294711" y="585092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3.83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E37F86-69A3-47FD-A7C9-1D130066A6E5}"/>
              </a:ext>
            </a:extLst>
          </p:cNvPr>
          <p:cNvSpPr/>
          <p:nvPr/>
        </p:nvSpPr>
        <p:spPr>
          <a:xfrm>
            <a:off x="5287251" y="585092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441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9224C8-C0D2-4BA2-A1E6-1933224DD96C}"/>
              </a:ext>
            </a:extLst>
          </p:cNvPr>
          <p:cNvSpPr/>
          <p:nvPr/>
        </p:nvSpPr>
        <p:spPr>
          <a:xfrm>
            <a:off x="4769295" y="1739597"/>
            <a:ext cx="3263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1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(Age)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29261E6-6666-4EB4-8BCA-4335D73B0481}"/>
              </a:ext>
            </a:extLst>
          </p:cNvPr>
          <p:cNvSpPr txBox="1">
            <a:spLocks/>
          </p:cNvSpPr>
          <p:nvPr/>
        </p:nvSpPr>
        <p:spPr>
          <a:xfrm>
            <a:off x="3886200" y="1275250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BCB7B51-6D8B-4F94-A8D2-330AAE67E37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6266" y="2293595"/>
          <a:ext cx="122873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734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79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02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010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004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7DAEA15-0427-4014-AD86-59E427436B56}"/>
              </a:ext>
            </a:extLst>
          </p:cNvPr>
          <p:cNvSpPr/>
          <p:nvPr/>
        </p:nvSpPr>
        <p:spPr>
          <a:xfrm>
            <a:off x="2119538" y="4195074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5.33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E37F86-69A3-47FD-A7C9-1D130066A6E5}"/>
              </a:ext>
            </a:extLst>
          </p:cNvPr>
          <p:cNvSpPr/>
          <p:nvPr/>
        </p:nvSpPr>
        <p:spPr>
          <a:xfrm>
            <a:off x="2990169" y="2662927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323F6E-1847-4158-A46C-F5C608CA86A8}"/>
              </a:ext>
            </a:extLst>
          </p:cNvPr>
          <p:cNvSpPr/>
          <p:nvPr/>
        </p:nvSpPr>
        <p:spPr>
          <a:xfrm>
            <a:off x="2094139" y="2662927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5.33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C48676-64BA-4C54-A7ED-EDD4C22A8449}"/>
              </a:ext>
            </a:extLst>
          </p:cNvPr>
          <p:cNvSpPr/>
          <p:nvPr/>
        </p:nvSpPr>
        <p:spPr>
          <a:xfrm>
            <a:off x="2094139" y="3032259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5.33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26F898-F4D0-46DE-AE77-7F50614E5F53}"/>
              </a:ext>
            </a:extLst>
          </p:cNvPr>
          <p:cNvSpPr/>
          <p:nvPr/>
        </p:nvSpPr>
        <p:spPr>
          <a:xfrm>
            <a:off x="2094138" y="3401591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5.33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ECEC3A-A2A1-4EBD-A35B-83C291D47B68}"/>
              </a:ext>
            </a:extLst>
          </p:cNvPr>
          <p:cNvSpPr/>
          <p:nvPr/>
        </p:nvSpPr>
        <p:spPr>
          <a:xfrm>
            <a:off x="2092174" y="3770923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5.33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5589DD-A954-4046-ADD1-27DCC5DC81E6}"/>
              </a:ext>
            </a:extLst>
          </p:cNvPr>
          <p:cNvSpPr/>
          <p:nvPr/>
        </p:nvSpPr>
        <p:spPr>
          <a:xfrm>
            <a:off x="2094138" y="456440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5.33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AFF62C-DFCD-4C13-8B37-1CF19CAF7F77}"/>
              </a:ext>
            </a:extLst>
          </p:cNvPr>
          <p:cNvSpPr/>
          <p:nvPr/>
        </p:nvSpPr>
        <p:spPr>
          <a:xfrm>
            <a:off x="2990168" y="3032259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FD846A-08B5-4407-85E1-289977D8461C}"/>
              </a:ext>
            </a:extLst>
          </p:cNvPr>
          <p:cNvSpPr/>
          <p:nvPr/>
        </p:nvSpPr>
        <p:spPr>
          <a:xfrm>
            <a:off x="2990168" y="3401591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810E1E-0399-41D9-A883-0D41B05D46EA}"/>
              </a:ext>
            </a:extLst>
          </p:cNvPr>
          <p:cNvSpPr/>
          <p:nvPr/>
        </p:nvSpPr>
        <p:spPr>
          <a:xfrm>
            <a:off x="2988203" y="3770923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1EBD12-DD66-443A-89ED-053FB96A6971}"/>
              </a:ext>
            </a:extLst>
          </p:cNvPr>
          <p:cNvSpPr/>
          <p:nvPr/>
        </p:nvSpPr>
        <p:spPr>
          <a:xfrm>
            <a:off x="2988203" y="456440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4483D3-D4CE-41E9-95B7-5DFEFEC40286}"/>
              </a:ext>
            </a:extLst>
          </p:cNvPr>
          <p:cNvSpPr/>
          <p:nvPr/>
        </p:nvSpPr>
        <p:spPr>
          <a:xfrm>
            <a:off x="3009820" y="4184023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08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AC0F94-A866-4C1C-9FAA-1B7505C5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175260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/>
              <a:t>In one-way ANOVE we have only one factor (=Smoking)</a:t>
            </a:r>
            <a:endParaRPr lang="de-DE" sz="22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9FD4A4-9198-4135-B671-110821FFBB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85576" y="2687320"/>
          <a:ext cx="5410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706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88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9224C8-C0D2-4BA2-A1E6-1933224DD96C}"/>
              </a:ext>
            </a:extLst>
          </p:cNvPr>
          <p:cNvSpPr/>
          <p:nvPr/>
        </p:nvSpPr>
        <p:spPr>
          <a:xfrm>
            <a:off x="4769295" y="1739597"/>
            <a:ext cx="3263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1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(Age)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29261E6-6666-4EB4-8BCA-4335D73B0481}"/>
              </a:ext>
            </a:extLst>
          </p:cNvPr>
          <p:cNvSpPr txBox="1">
            <a:spLocks/>
          </p:cNvSpPr>
          <p:nvPr/>
        </p:nvSpPr>
        <p:spPr>
          <a:xfrm>
            <a:off x="3886200" y="1275250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BCB7B51-6D8B-4F94-A8D2-330AAE67E37F}"/>
              </a:ext>
            </a:extLst>
          </p:cNvPr>
          <p:cNvGraphicFramePr>
            <a:graphicFrameLocks noGrp="1"/>
          </p:cNvGraphicFramePr>
          <p:nvPr/>
        </p:nvGraphicFramePr>
        <p:xfrm>
          <a:off x="676266" y="2293595"/>
          <a:ext cx="122873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734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79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02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010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004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7DAEA15-0427-4014-AD86-59E427436B56}"/>
              </a:ext>
            </a:extLst>
          </p:cNvPr>
          <p:cNvSpPr/>
          <p:nvPr/>
        </p:nvSpPr>
        <p:spPr>
          <a:xfrm>
            <a:off x="2119538" y="4195074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5.33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E37F86-69A3-47FD-A7C9-1D130066A6E5}"/>
              </a:ext>
            </a:extLst>
          </p:cNvPr>
          <p:cNvSpPr/>
          <p:nvPr/>
        </p:nvSpPr>
        <p:spPr>
          <a:xfrm>
            <a:off x="2990169" y="2662927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323F6E-1847-4158-A46C-F5C608CA86A8}"/>
              </a:ext>
            </a:extLst>
          </p:cNvPr>
          <p:cNvSpPr/>
          <p:nvPr/>
        </p:nvSpPr>
        <p:spPr>
          <a:xfrm>
            <a:off x="2094139" y="2662927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5.33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C48676-64BA-4C54-A7ED-EDD4C22A8449}"/>
              </a:ext>
            </a:extLst>
          </p:cNvPr>
          <p:cNvSpPr/>
          <p:nvPr/>
        </p:nvSpPr>
        <p:spPr>
          <a:xfrm>
            <a:off x="2094139" y="3032259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5.33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26F898-F4D0-46DE-AE77-7F50614E5F53}"/>
              </a:ext>
            </a:extLst>
          </p:cNvPr>
          <p:cNvSpPr/>
          <p:nvPr/>
        </p:nvSpPr>
        <p:spPr>
          <a:xfrm>
            <a:off x="2094138" y="3401591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5.33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ECEC3A-A2A1-4EBD-A35B-83C291D47B68}"/>
              </a:ext>
            </a:extLst>
          </p:cNvPr>
          <p:cNvSpPr/>
          <p:nvPr/>
        </p:nvSpPr>
        <p:spPr>
          <a:xfrm>
            <a:off x="2092174" y="3770923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5.33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5589DD-A954-4046-ADD1-27DCC5DC81E6}"/>
              </a:ext>
            </a:extLst>
          </p:cNvPr>
          <p:cNvSpPr/>
          <p:nvPr/>
        </p:nvSpPr>
        <p:spPr>
          <a:xfrm>
            <a:off x="2094138" y="456440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5.33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AFF62C-DFCD-4C13-8B37-1CF19CAF7F77}"/>
              </a:ext>
            </a:extLst>
          </p:cNvPr>
          <p:cNvSpPr/>
          <p:nvPr/>
        </p:nvSpPr>
        <p:spPr>
          <a:xfrm>
            <a:off x="2990168" y="3032259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FD846A-08B5-4407-85E1-289977D8461C}"/>
              </a:ext>
            </a:extLst>
          </p:cNvPr>
          <p:cNvSpPr/>
          <p:nvPr/>
        </p:nvSpPr>
        <p:spPr>
          <a:xfrm>
            <a:off x="2990168" y="3401591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810E1E-0399-41D9-A883-0D41B05D46EA}"/>
              </a:ext>
            </a:extLst>
          </p:cNvPr>
          <p:cNvSpPr/>
          <p:nvPr/>
        </p:nvSpPr>
        <p:spPr>
          <a:xfrm>
            <a:off x="2988203" y="3770923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1EBD12-DD66-443A-89ED-053FB96A6971}"/>
              </a:ext>
            </a:extLst>
          </p:cNvPr>
          <p:cNvSpPr/>
          <p:nvPr/>
        </p:nvSpPr>
        <p:spPr>
          <a:xfrm>
            <a:off x="2988203" y="456440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4483D3-D4CE-41E9-95B7-5DFEFEC40286}"/>
              </a:ext>
            </a:extLst>
          </p:cNvPr>
          <p:cNvSpPr/>
          <p:nvPr/>
        </p:nvSpPr>
        <p:spPr>
          <a:xfrm>
            <a:off x="3009820" y="4184023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A473F4-ED9A-4E64-AE2E-016BD7219C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54928" y="2293595"/>
          <a:ext cx="263072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0722">
                  <a:extLst>
                    <a:ext uri="{9D8B030D-6E8A-4147-A177-3AD203B41FA5}">
                      <a16:colId xmlns:a16="http://schemas.microsoft.com/office/drawing/2014/main" val="3951617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93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(5.33 - 4.58)² = 0.5625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96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(5.33 - 4.58)² = 0.5625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787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(5.33 - 4.58)² = 0.5625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283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(5.33 - 4.58)² = 0.5625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216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(5.33 - 4.58)² = 0.5625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15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(5.33 - 4.58)² = 0.5625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252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567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9224C8-C0D2-4BA2-A1E6-1933224DD96C}"/>
              </a:ext>
            </a:extLst>
          </p:cNvPr>
          <p:cNvSpPr/>
          <p:nvPr/>
        </p:nvSpPr>
        <p:spPr>
          <a:xfrm>
            <a:off x="4769295" y="1739597"/>
            <a:ext cx="3263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1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(Age)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29261E6-6666-4EB4-8BCA-4335D73B0481}"/>
              </a:ext>
            </a:extLst>
          </p:cNvPr>
          <p:cNvSpPr txBox="1">
            <a:spLocks/>
          </p:cNvSpPr>
          <p:nvPr/>
        </p:nvSpPr>
        <p:spPr>
          <a:xfrm>
            <a:off x="3886200" y="1275250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BCB7B51-6D8B-4F94-A8D2-330AAE67E37F}"/>
              </a:ext>
            </a:extLst>
          </p:cNvPr>
          <p:cNvGraphicFramePr>
            <a:graphicFrameLocks noGrp="1"/>
          </p:cNvGraphicFramePr>
          <p:nvPr/>
        </p:nvGraphicFramePr>
        <p:xfrm>
          <a:off x="676266" y="2293595"/>
          <a:ext cx="122873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734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79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02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010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004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7DAEA15-0427-4014-AD86-59E427436B56}"/>
              </a:ext>
            </a:extLst>
          </p:cNvPr>
          <p:cNvSpPr/>
          <p:nvPr/>
        </p:nvSpPr>
        <p:spPr>
          <a:xfrm>
            <a:off x="2119538" y="4195074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5.33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E37F86-69A3-47FD-A7C9-1D130066A6E5}"/>
              </a:ext>
            </a:extLst>
          </p:cNvPr>
          <p:cNvSpPr/>
          <p:nvPr/>
        </p:nvSpPr>
        <p:spPr>
          <a:xfrm>
            <a:off x="2990169" y="2662927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323F6E-1847-4158-A46C-F5C608CA86A8}"/>
              </a:ext>
            </a:extLst>
          </p:cNvPr>
          <p:cNvSpPr/>
          <p:nvPr/>
        </p:nvSpPr>
        <p:spPr>
          <a:xfrm>
            <a:off x="2094139" y="2662927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5.33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C48676-64BA-4C54-A7ED-EDD4C22A8449}"/>
              </a:ext>
            </a:extLst>
          </p:cNvPr>
          <p:cNvSpPr/>
          <p:nvPr/>
        </p:nvSpPr>
        <p:spPr>
          <a:xfrm>
            <a:off x="2094139" y="3032259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5.33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26F898-F4D0-46DE-AE77-7F50614E5F53}"/>
              </a:ext>
            </a:extLst>
          </p:cNvPr>
          <p:cNvSpPr/>
          <p:nvPr/>
        </p:nvSpPr>
        <p:spPr>
          <a:xfrm>
            <a:off x="2094138" y="3401591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5.33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ECEC3A-A2A1-4EBD-A35B-83C291D47B68}"/>
              </a:ext>
            </a:extLst>
          </p:cNvPr>
          <p:cNvSpPr/>
          <p:nvPr/>
        </p:nvSpPr>
        <p:spPr>
          <a:xfrm>
            <a:off x="2092174" y="3770923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5.33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5589DD-A954-4046-ADD1-27DCC5DC81E6}"/>
              </a:ext>
            </a:extLst>
          </p:cNvPr>
          <p:cNvSpPr/>
          <p:nvPr/>
        </p:nvSpPr>
        <p:spPr>
          <a:xfrm>
            <a:off x="2094138" y="456440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5.33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AFF62C-DFCD-4C13-8B37-1CF19CAF7F77}"/>
              </a:ext>
            </a:extLst>
          </p:cNvPr>
          <p:cNvSpPr/>
          <p:nvPr/>
        </p:nvSpPr>
        <p:spPr>
          <a:xfrm>
            <a:off x="2990168" y="3032259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FD846A-08B5-4407-85E1-289977D8461C}"/>
              </a:ext>
            </a:extLst>
          </p:cNvPr>
          <p:cNvSpPr/>
          <p:nvPr/>
        </p:nvSpPr>
        <p:spPr>
          <a:xfrm>
            <a:off x="2990168" y="3401591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810E1E-0399-41D9-A883-0D41B05D46EA}"/>
              </a:ext>
            </a:extLst>
          </p:cNvPr>
          <p:cNvSpPr/>
          <p:nvPr/>
        </p:nvSpPr>
        <p:spPr>
          <a:xfrm>
            <a:off x="2988203" y="3770923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1EBD12-DD66-443A-89ED-053FB96A6971}"/>
              </a:ext>
            </a:extLst>
          </p:cNvPr>
          <p:cNvSpPr/>
          <p:nvPr/>
        </p:nvSpPr>
        <p:spPr>
          <a:xfrm>
            <a:off x="2988203" y="456440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4483D3-D4CE-41E9-95B7-5DFEFEC40286}"/>
              </a:ext>
            </a:extLst>
          </p:cNvPr>
          <p:cNvSpPr/>
          <p:nvPr/>
        </p:nvSpPr>
        <p:spPr>
          <a:xfrm>
            <a:off x="3009820" y="4184023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A473F4-ED9A-4E64-AE2E-016BD7219CA3}"/>
              </a:ext>
            </a:extLst>
          </p:cNvPr>
          <p:cNvGraphicFramePr>
            <a:graphicFrameLocks noGrp="1"/>
          </p:cNvGraphicFramePr>
          <p:nvPr/>
        </p:nvGraphicFramePr>
        <p:xfrm>
          <a:off x="4154928" y="2293595"/>
          <a:ext cx="263072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0722">
                  <a:extLst>
                    <a:ext uri="{9D8B030D-6E8A-4147-A177-3AD203B41FA5}">
                      <a16:colId xmlns:a16="http://schemas.microsoft.com/office/drawing/2014/main" val="3951617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93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(5.33 - 4.58)² = 0.5625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96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(5.33 - 4.58)² = 0.5625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787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(5.33 - 4.58)² = 0.5625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283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(5.33 - 4.58)² = 0.5625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216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(5.33 - 4.58)² = 0.5625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15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(5.33 - 4.58)² = 0.5625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2525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9748349-CE64-4122-BEED-84AE8C2FCB7F}"/>
                  </a:ext>
                </a:extLst>
              </p:cNvPr>
              <p:cNvSpPr/>
              <p:nvPr/>
            </p:nvSpPr>
            <p:spPr>
              <a:xfrm>
                <a:off x="5361309" y="5121085"/>
                <a:ext cx="14587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3.375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9748349-CE64-4122-BEED-84AE8C2FC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309" y="5121085"/>
                <a:ext cx="1458733" cy="461665"/>
              </a:xfrm>
              <a:prstGeom prst="rect">
                <a:avLst/>
              </a:prstGeom>
              <a:blipFill>
                <a:blip r:embed="rId2"/>
                <a:stretch>
                  <a:fillRect l="-833" t="-10526" r="-4583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78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E9D10B-718A-474A-8C07-2140F6EB6706}"/>
              </a:ext>
            </a:extLst>
          </p:cNvPr>
          <p:cNvGraphicFramePr>
            <a:graphicFrameLocks noGrp="1"/>
          </p:cNvGraphicFramePr>
          <p:nvPr/>
        </p:nvGraphicFramePr>
        <p:xfrm>
          <a:off x="344412" y="1830696"/>
          <a:ext cx="4038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AC8A702-473C-41C2-850E-2E2F2AFEA8F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72000" y="1827067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AC8A702-473C-41C2-850E-2E2F2AFEA8F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72000" y="1827067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01600" t="-4717" r="-4000" b="-185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143" t="-381967" r="-33142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C9224C8-C0D2-4BA2-A1E6-1933224DD96C}"/>
              </a:ext>
            </a:extLst>
          </p:cNvPr>
          <p:cNvSpPr/>
          <p:nvPr/>
        </p:nvSpPr>
        <p:spPr>
          <a:xfrm>
            <a:off x="4989219" y="3734976"/>
            <a:ext cx="3263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1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(Age)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29261E6-6666-4EB4-8BCA-4335D73B0481}"/>
              </a:ext>
            </a:extLst>
          </p:cNvPr>
          <p:cNvSpPr txBox="1">
            <a:spLocks/>
          </p:cNvSpPr>
          <p:nvPr/>
        </p:nvSpPr>
        <p:spPr>
          <a:xfrm>
            <a:off x="3886200" y="1275250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BCB7B51-6D8B-4F94-A8D2-330AAE67E37F}"/>
              </a:ext>
            </a:extLst>
          </p:cNvPr>
          <p:cNvGraphicFramePr>
            <a:graphicFrameLocks noGrp="1"/>
          </p:cNvGraphicFramePr>
          <p:nvPr/>
        </p:nvGraphicFramePr>
        <p:xfrm>
          <a:off x="1066800" y="4291817"/>
          <a:ext cx="40386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0CCA922-8C4F-4B00-A5F3-38204C1C5874}"/>
              </a:ext>
            </a:extLst>
          </p:cNvPr>
          <p:cNvGraphicFramePr>
            <a:graphicFrameLocks noGrp="1"/>
          </p:cNvGraphicFramePr>
          <p:nvPr/>
        </p:nvGraphicFramePr>
        <p:xfrm>
          <a:off x="6400800" y="4281657"/>
          <a:ext cx="4038600" cy="139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7DAEA15-0427-4014-AD86-59E427436B56}"/>
              </a:ext>
            </a:extLst>
          </p:cNvPr>
          <p:cNvSpPr/>
          <p:nvPr/>
        </p:nvSpPr>
        <p:spPr>
          <a:xfrm>
            <a:off x="2819400" y="5853829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5.33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D5C94-74F3-47F7-94B9-049AD4C05B7A}"/>
              </a:ext>
            </a:extLst>
          </p:cNvPr>
          <p:cNvSpPr/>
          <p:nvPr/>
        </p:nvSpPr>
        <p:spPr>
          <a:xfrm>
            <a:off x="8294711" y="585092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3.83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E37F86-69A3-47FD-A7C9-1D130066A6E5}"/>
              </a:ext>
            </a:extLst>
          </p:cNvPr>
          <p:cNvSpPr/>
          <p:nvPr/>
        </p:nvSpPr>
        <p:spPr>
          <a:xfrm>
            <a:off x="5287251" y="585092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850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9224C8-C0D2-4BA2-A1E6-1933224DD96C}"/>
              </a:ext>
            </a:extLst>
          </p:cNvPr>
          <p:cNvSpPr/>
          <p:nvPr/>
        </p:nvSpPr>
        <p:spPr>
          <a:xfrm>
            <a:off x="4769295" y="1739597"/>
            <a:ext cx="3263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1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(Age)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29261E6-6666-4EB4-8BCA-4335D73B0481}"/>
              </a:ext>
            </a:extLst>
          </p:cNvPr>
          <p:cNvSpPr txBox="1">
            <a:spLocks/>
          </p:cNvSpPr>
          <p:nvPr/>
        </p:nvSpPr>
        <p:spPr>
          <a:xfrm>
            <a:off x="3886200" y="1275250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BCB7B51-6D8B-4F94-A8D2-330AAE67E37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6266" y="2293595"/>
          <a:ext cx="122873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734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79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02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010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004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7DAEA15-0427-4014-AD86-59E427436B56}"/>
              </a:ext>
            </a:extLst>
          </p:cNvPr>
          <p:cNvSpPr/>
          <p:nvPr/>
        </p:nvSpPr>
        <p:spPr>
          <a:xfrm>
            <a:off x="2119538" y="4195074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3.83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E37F86-69A3-47FD-A7C9-1D130066A6E5}"/>
              </a:ext>
            </a:extLst>
          </p:cNvPr>
          <p:cNvSpPr/>
          <p:nvPr/>
        </p:nvSpPr>
        <p:spPr>
          <a:xfrm>
            <a:off x="2990169" y="2662927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323F6E-1847-4158-A46C-F5C608CA86A8}"/>
              </a:ext>
            </a:extLst>
          </p:cNvPr>
          <p:cNvSpPr/>
          <p:nvPr/>
        </p:nvSpPr>
        <p:spPr>
          <a:xfrm>
            <a:off x="2094139" y="2662927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3.83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C48676-64BA-4C54-A7ED-EDD4C22A8449}"/>
              </a:ext>
            </a:extLst>
          </p:cNvPr>
          <p:cNvSpPr/>
          <p:nvPr/>
        </p:nvSpPr>
        <p:spPr>
          <a:xfrm>
            <a:off x="2094139" y="3032259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3.83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26F898-F4D0-46DE-AE77-7F50614E5F53}"/>
              </a:ext>
            </a:extLst>
          </p:cNvPr>
          <p:cNvSpPr/>
          <p:nvPr/>
        </p:nvSpPr>
        <p:spPr>
          <a:xfrm>
            <a:off x="2094138" y="3401591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3.83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ECEC3A-A2A1-4EBD-A35B-83C291D47B68}"/>
              </a:ext>
            </a:extLst>
          </p:cNvPr>
          <p:cNvSpPr/>
          <p:nvPr/>
        </p:nvSpPr>
        <p:spPr>
          <a:xfrm>
            <a:off x="2092174" y="3770923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3.83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5589DD-A954-4046-ADD1-27DCC5DC81E6}"/>
              </a:ext>
            </a:extLst>
          </p:cNvPr>
          <p:cNvSpPr/>
          <p:nvPr/>
        </p:nvSpPr>
        <p:spPr>
          <a:xfrm>
            <a:off x="2094138" y="456440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3.83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AFF62C-DFCD-4C13-8B37-1CF19CAF7F77}"/>
              </a:ext>
            </a:extLst>
          </p:cNvPr>
          <p:cNvSpPr/>
          <p:nvPr/>
        </p:nvSpPr>
        <p:spPr>
          <a:xfrm>
            <a:off x="2990168" y="3032259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FD846A-08B5-4407-85E1-289977D8461C}"/>
              </a:ext>
            </a:extLst>
          </p:cNvPr>
          <p:cNvSpPr/>
          <p:nvPr/>
        </p:nvSpPr>
        <p:spPr>
          <a:xfrm>
            <a:off x="2990168" y="3401591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810E1E-0399-41D9-A883-0D41B05D46EA}"/>
              </a:ext>
            </a:extLst>
          </p:cNvPr>
          <p:cNvSpPr/>
          <p:nvPr/>
        </p:nvSpPr>
        <p:spPr>
          <a:xfrm>
            <a:off x="2988203" y="3770923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1EBD12-DD66-443A-89ED-053FB96A6971}"/>
              </a:ext>
            </a:extLst>
          </p:cNvPr>
          <p:cNvSpPr/>
          <p:nvPr/>
        </p:nvSpPr>
        <p:spPr>
          <a:xfrm>
            <a:off x="2988203" y="456440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4483D3-D4CE-41E9-95B7-5DFEFEC40286}"/>
              </a:ext>
            </a:extLst>
          </p:cNvPr>
          <p:cNvSpPr/>
          <p:nvPr/>
        </p:nvSpPr>
        <p:spPr>
          <a:xfrm>
            <a:off x="3009820" y="4184023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A473F4-ED9A-4E64-AE2E-016BD7219C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54928" y="2293595"/>
          <a:ext cx="263072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0722">
                  <a:extLst>
                    <a:ext uri="{9D8B030D-6E8A-4147-A177-3AD203B41FA5}">
                      <a16:colId xmlns:a16="http://schemas.microsoft.com/office/drawing/2014/main" val="3951617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93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(3.83 - 4.58)² = 0.5625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96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(5.33 - 4.58)² = 0.5625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787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(5.33 - 4.58)² = 0.5625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283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(5.33 - 4.58)² = 0.5625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216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(5.33 - 4.58)² = 0.5625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15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(5.33 - 4.58)² = 0.5625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2525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2A80A16-69A1-4766-A1F3-6059BF31A274}"/>
                  </a:ext>
                </a:extLst>
              </p:cNvPr>
              <p:cNvSpPr/>
              <p:nvPr/>
            </p:nvSpPr>
            <p:spPr>
              <a:xfrm>
                <a:off x="5361309" y="5121085"/>
                <a:ext cx="14587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3.375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2A80A16-69A1-4766-A1F3-6059BF31A2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309" y="5121085"/>
                <a:ext cx="1458733" cy="461665"/>
              </a:xfrm>
              <a:prstGeom prst="rect">
                <a:avLst/>
              </a:prstGeom>
              <a:blipFill>
                <a:blip r:embed="rId2"/>
                <a:stretch>
                  <a:fillRect l="-833" t="-10526" r="-4583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006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9224C8-C0D2-4BA2-A1E6-1933224DD96C}"/>
              </a:ext>
            </a:extLst>
          </p:cNvPr>
          <p:cNvSpPr/>
          <p:nvPr/>
        </p:nvSpPr>
        <p:spPr>
          <a:xfrm>
            <a:off x="4769295" y="1739597"/>
            <a:ext cx="3263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1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(Age)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29261E6-6666-4EB4-8BCA-4335D73B0481}"/>
              </a:ext>
            </a:extLst>
          </p:cNvPr>
          <p:cNvSpPr txBox="1">
            <a:spLocks/>
          </p:cNvSpPr>
          <p:nvPr/>
        </p:nvSpPr>
        <p:spPr>
          <a:xfrm>
            <a:off x="3886200" y="1275250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BCB7B51-6D8B-4F94-A8D2-330AAE67E37F}"/>
              </a:ext>
            </a:extLst>
          </p:cNvPr>
          <p:cNvGraphicFramePr>
            <a:graphicFrameLocks noGrp="1"/>
          </p:cNvGraphicFramePr>
          <p:nvPr/>
        </p:nvGraphicFramePr>
        <p:xfrm>
          <a:off x="676266" y="2293595"/>
          <a:ext cx="122873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734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79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02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010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004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7DAEA15-0427-4014-AD86-59E427436B56}"/>
              </a:ext>
            </a:extLst>
          </p:cNvPr>
          <p:cNvSpPr/>
          <p:nvPr/>
        </p:nvSpPr>
        <p:spPr>
          <a:xfrm>
            <a:off x="2119538" y="4195074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3.83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E37F86-69A3-47FD-A7C9-1D130066A6E5}"/>
              </a:ext>
            </a:extLst>
          </p:cNvPr>
          <p:cNvSpPr/>
          <p:nvPr/>
        </p:nvSpPr>
        <p:spPr>
          <a:xfrm>
            <a:off x="2990169" y="2662927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323F6E-1847-4158-A46C-F5C608CA86A8}"/>
              </a:ext>
            </a:extLst>
          </p:cNvPr>
          <p:cNvSpPr/>
          <p:nvPr/>
        </p:nvSpPr>
        <p:spPr>
          <a:xfrm>
            <a:off x="2094139" y="2662927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3.83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C48676-64BA-4C54-A7ED-EDD4C22A8449}"/>
              </a:ext>
            </a:extLst>
          </p:cNvPr>
          <p:cNvSpPr/>
          <p:nvPr/>
        </p:nvSpPr>
        <p:spPr>
          <a:xfrm>
            <a:off x="2094139" y="3032259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3.83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26F898-F4D0-46DE-AE77-7F50614E5F53}"/>
              </a:ext>
            </a:extLst>
          </p:cNvPr>
          <p:cNvSpPr/>
          <p:nvPr/>
        </p:nvSpPr>
        <p:spPr>
          <a:xfrm>
            <a:off x="2094138" y="3401591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3.83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ECEC3A-A2A1-4EBD-A35B-83C291D47B68}"/>
              </a:ext>
            </a:extLst>
          </p:cNvPr>
          <p:cNvSpPr/>
          <p:nvPr/>
        </p:nvSpPr>
        <p:spPr>
          <a:xfrm>
            <a:off x="2092174" y="3770923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3.83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5589DD-A954-4046-ADD1-27DCC5DC81E6}"/>
              </a:ext>
            </a:extLst>
          </p:cNvPr>
          <p:cNvSpPr/>
          <p:nvPr/>
        </p:nvSpPr>
        <p:spPr>
          <a:xfrm>
            <a:off x="2094138" y="456440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3.83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AFF62C-DFCD-4C13-8B37-1CF19CAF7F77}"/>
              </a:ext>
            </a:extLst>
          </p:cNvPr>
          <p:cNvSpPr/>
          <p:nvPr/>
        </p:nvSpPr>
        <p:spPr>
          <a:xfrm>
            <a:off x="2990168" y="3032259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FD846A-08B5-4407-85E1-289977D8461C}"/>
              </a:ext>
            </a:extLst>
          </p:cNvPr>
          <p:cNvSpPr/>
          <p:nvPr/>
        </p:nvSpPr>
        <p:spPr>
          <a:xfrm>
            <a:off x="2990168" y="3401591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810E1E-0399-41D9-A883-0D41B05D46EA}"/>
              </a:ext>
            </a:extLst>
          </p:cNvPr>
          <p:cNvSpPr/>
          <p:nvPr/>
        </p:nvSpPr>
        <p:spPr>
          <a:xfrm>
            <a:off x="2988203" y="3770923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1EBD12-DD66-443A-89ED-053FB96A6971}"/>
              </a:ext>
            </a:extLst>
          </p:cNvPr>
          <p:cNvSpPr/>
          <p:nvPr/>
        </p:nvSpPr>
        <p:spPr>
          <a:xfrm>
            <a:off x="2988203" y="456440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4483D3-D4CE-41E9-95B7-5DFEFEC40286}"/>
              </a:ext>
            </a:extLst>
          </p:cNvPr>
          <p:cNvSpPr/>
          <p:nvPr/>
        </p:nvSpPr>
        <p:spPr>
          <a:xfrm>
            <a:off x="3009820" y="4184023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A473F4-ED9A-4E64-AE2E-016BD7219CA3}"/>
              </a:ext>
            </a:extLst>
          </p:cNvPr>
          <p:cNvGraphicFramePr>
            <a:graphicFrameLocks noGrp="1"/>
          </p:cNvGraphicFramePr>
          <p:nvPr/>
        </p:nvGraphicFramePr>
        <p:xfrm>
          <a:off x="4154928" y="2293595"/>
          <a:ext cx="263072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0722">
                  <a:extLst>
                    <a:ext uri="{9D8B030D-6E8A-4147-A177-3AD203B41FA5}">
                      <a16:colId xmlns:a16="http://schemas.microsoft.com/office/drawing/2014/main" val="3951617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93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(3.83 - 4.58)² = 0.5625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96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(5.33 - 4.58)² = 0.5625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787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(5.33 - 4.58)² = 0.5625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283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(5.33 - 4.58)² = 0.5625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216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(5.33 - 4.58)² = 0.5625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15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(5.33 - 4.58)² = 0.5625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2525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2A80A16-69A1-4766-A1F3-6059BF31A274}"/>
                  </a:ext>
                </a:extLst>
              </p:cNvPr>
              <p:cNvSpPr/>
              <p:nvPr/>
            </p:nvSpPr>
            <p:spPr>
              <a:xfrm>
                <a:off x="4231964" y="5351918"/>
                <a:ext cx="14587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3.375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2A80A16-69A1-4766-A1F3-6059BF31A2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964" y="5351918"/>
                <a:ext cx="1458733" cy="461665"/>
              </a:xfrm>
              <a:prstGeom prst="rect">
                <a:avLst/>
              </a:prstGeom>
              <a:blipFill>
                <a:blip r:embed="rId2"/>
                <a:stretch>
                  <a:fillRect l="-833" t="-10526" r="-4583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A58C9E3-31F5-40E8-B884-E0CB1FEADA56}"/>
                  </a:ext>
                </a:extLst>
              </p:cNvPr>
              <p:cNvSpPr/>
              <p:nvPr/>
            </p:nvSpPr>
            <p:spPr>
              <a:xfrm>
                <a:off x="6490655" y="5351918"/>
                <a:ext cx="14587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3.375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A58C9E3-31F5-40E8-B884-E0CB1FEAD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655" y="5351918"/>
                <a:ext cx="1458733" cy="461665"/>
              </a:xfrm>
              <a:prstGeom prst="rect">
                <a:avLst/>
              </a:prstGeom>
              <a:blipFill>
                <a:blip r:embed="rId3"/>
                <a:stretch>
                  <a:fillRect l="-1255" t="-10526" r="-4603" b="-2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BBB0E30-F468-498A-990D-3D9075B4C9AB}"/>
                  </a:ext>
                </a:extLst>
              </p:cNvPr>
              <p:cNvSpPr/>
              <p:nvPr/>
            </p:nvSpPr>
            <p:spPr>
              <a:xfrm>
                <a:off x="5844454" y="5351917"/>
                <a:ext cx="492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</m:oMath>
                  </m:oMathPara>
                </a14:m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BBB0E30-F468-498A-990D-3D9075B4C9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454" y="5351917"/>
                <a:ext cx="49244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DA3E8AE-1954-4F57-B7B9-B1976C6A3F20}"/>
              </a:ext>
            </a:extLst>
          </p:cNvPr>
          <p:cNvSpPr/>
          <p:nvPr/>
        </p:nvSpPr>
        <p:spPr>
          <a:xfrm>
            <a:off x="8451850" y="5351917"/>
            <a:ext cx="1371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= 6.75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67735A-DCE3-4735-B868-597BA34C2259}"/>
              </a:ext>
            </a:extLst>
          </p:cNvPr>
          <p:cNvSpPr/>
          <p:nvPr/>
        </p:nvSpPr>
        <p:spPr>
          <a:xfrm>
            <a:off x="5188841" y="5907820"/>
            <a:ext cx="3263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1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(Age)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9184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464ADE-503E-4309-AB29-590A57ABF31D}"/>
              </a:ext>
            </a:extLst>
          </p:cNvPr>
          <p:cNvSpPr/>
          <p:nvPr/>
        </p:nvSpPr>
        <p:spPr>
          <a:xfrm>
            <a:off x="3200400" y="3250168"/>
            <a:ext cx="4312505" cy="38409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29838-D4D7-43C4-A6F4-9B0DBF17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2752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sum of squares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BEE64-555F-4C7B-BBF1-BE4CC4D476FC}"/>
              </a:ext>
            </a:extLst>
          </p:cNvPr>
          <p:cNvSpPr/>
          <p:nvPr/>
        </p:nvSpPr>
        <p:spPr>
          <a:xfrm>
            <a:off x="3886200" y="2743200"/>
            <a:ext cx="3263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B864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1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BB864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B864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(Age)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BB8640">
                  <a:lumMod val="40000"/>
                  <a:lumOff val="6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28A94F-C56A-4974-A852-140CC9A2E686}"/>
              </a:ext>
            </a:extLst>
          </p:cNvPr>
          <p:cNvSpPr/>
          <p:nvPr/>
        </p:nvSpPr>
        <p:spPr>
          <a:xfrm>
            <a:off x="3886200" y="3264932"/>
            <a:ext cx="3800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(Smoking)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6524D9-BAAD-486A-99E4-71469DEE245A}"/>
              </a:ext>
            </a:extLst>
          </p:cNvPr>
          <p:cNvSpPr/>
          <p:nvPr/>
        </p:nvSpPr>
        <p:spPr>
          <a:xfrm>
            <a:off x="3886200" y="3749260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(within) / Error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010533-81AC-42F6-800C-F48EE22C0BB0}"/>
              </a:ext>
            </a:extLst>
          </p:cNvPr>
          <p:cNvSpPr/>
          <p:nvPr/>
        </p:nvSpPr>
        <p:spPr>
          <a:xfrm>
            <a:off x="3886200" y="4278868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(Both)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AD9277">
                  <a:lumMod val="60000"/>
                  <a:lumOff val="4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135D0B-6D33-4F54-ACE9-55E227F1F3E8}"/>
              </a:ext>
            </a:extLst>
          </p:cNvPr>
          <p:cNvSpPr/>
          <p:nvPr/>
        </p:nvSpPr>
        <p:spPr>
          <a:xfrm>
            <a:off x="3398105" y="325016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+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61DDBE-E574-43C0-85F7-3C4B56204A09}"/>
              </a:ext>
            </a:extLst>
          </p:cNvPr>
          <p:cNvSpPr/>
          <p:nvPr/>
        </p:nvSpPr>
        <p:spPr>
          <a:xfrm>
            <a:off x="3398105" y="3749260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+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0075B4-3DDA-497F-9937-95F7E2D1970E}"/>
              </a:ext>
            </a:extLst>
          </p:cNvPr>
          <p:cNvSpPr/>
          <p:nvPr/>
        </p:nvSpPr>
        <p:spPr>
          <a:xfrm>
            <a:off x="3420973" y="424835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+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9935910-89D4-4319-B506-81CE4F252F00}"/>
              </a:ext>
            </a:extLst>
          </p:cNvPr>
          <p:cNvSpPr/>
          <p:nvPr/>
        </p:nvSpPr>
        <p:spPr>
          <a:xfrm>
            <a:off x="7512905" y="2743200"/>
            <a:ext cx="237530" cy="2057400"/>
          </a:xfrm>
          <a:prstGeom prst="rightBrac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98DDFC-A0FD-43B4-97C3-F98474693A9D}"/>
              </a:ext>
            </a:extLst>
          </p:cNvPr>
          <p:cNvSpPr/>
          <p:nvPr/>
        </p:nvSpPr>
        <p:spPr>
          <a:xfrm>
            <a:off x="8024534" y="3564203"/>
            <a:ext cx="2383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(total)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6E0FDB-62A9-49BD-B39F-67B78FDBE9F7}"/>
              </a:ext>
            </a:extLst>
          </p:cNvPr>
          <p:cNvSpPr/>
          <p:nvPr/>
        </p:nvSpPr>
        <p:spPr>
          <a:xfrm>
            <a:off x="3339168" y="2743200"/>
            <a:ext cx="532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B864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BB8640">
                  <a:lumMod val="40000"/>
                  <a:lumOff val="6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29A334-F96A-4256-8DCA-B5801E48AE05}"/>
              </a:ext>
            </a:extLst>
          </p:cNvPr>
          <p:cNvSpPr/>
          <p:nvPr/>
        </p:nvSpPr>
        <p:spPr>
          <a:xfrm>
            <a:off x="2557013" y="2743200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6.75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F76FD9-6243-46A0-AD7F-C59E0805D036}"/>
              </a:ext>
            </a:extLst>
          </p:cNvPr>
          <p:cNvSpPr/>
          <p:nvPr/>
        </p:nvSpPr>
        <p:spPr>
          <a:xfrm>
            <a:off x="3897086" y="5087450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(Total)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AD9277">
                  <a:lumMod val="60000"/>
                  <a:lumOff val="4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FA28FED-F464-4150-B2C0-6E4935BCE61D}"/>
              </a:ext>
            </a:extLst>
          </p:cNvPr>
          <p:cNvCxnSpPr/>
          <p:nvPr/>
        </p:nvCxnSpPr>
        <p:spPr>
          <a:xfrm>
            <a:off x="2557013" y="4953000"/>
            <a:ext cx="5867400" cy="0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99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29838-D4D7-43C4-A6F4-9B0DBF17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2752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sum of squares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28A94F-C56A-4974-A852-140CC9A2E686}"/>
              </a:ext>
            </a:extLst>
          </p:cNvPr>
          <p:cNvSpPr/>
          <p:nvPr/>
        </p:nvSpPr>
        <p:spPr>
          <a:xfrm>
            <a:off x="4572000" y="1759780"/>
            <a:ext cx="3800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(Smoking)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F984C0-DF9D-40CD-A4A4-930E3ADDB5F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40160" y="2132741"/>
          <a:ext cx="4038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167748" y="2129112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1104534"/>
                  </p:ext>
                </p:extLst>
              </p:nvPr>
            </p:nvGraphicFramePr>
            <p:xfrm>
              <a:off x="5167748" y="2129112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01600" t="-4762" r="-3200" b="-18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" t="-380328" r="-33142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F0C0D14-308F-440D-9932-C22D3AFAE5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1000" y="4520227"/>
          <a:ext cx="40386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D19E0E5-95EE-4942-8605-3F457F01E9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96548" y="4583702"/>
          <a:ext cx="4038600" cy="139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8662FB13-92A7-4397-AFD8-AC6563C283EC}"/>
              </a:ext>
            </a:extLst>
          </p:cNvPr>
          <p:cNvSpPr/>
          <p:nvPr/>
        </p:nvSpPr>
        <p:spPr>
          <a:xfrm>
            <a:off x="6188647" y="39264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C119CC-E99B-447A-8B03-007C4523F677}"/>
              </a:ext>
            </a:extLst>
          </p:cNvPr>
          <p:cNvSpPr/>
          <p:nvPr/>
        </p:nvSpPr>
        <p:spPr>
          <a:xfrm>
            <a:off x="7110545" y="3926486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E9BEFBD-A623-489A-9566-2165A376DE26}"/>
              </a:ext>
            </a:extLst>
          </p:cNvPr>
          <p:cNvSpPr/>
          <p:nvPr/>
        </p:nvSpPr>
        <p:spPr>
          <a:xfrm>
            <a:off x="8988752" y="3945715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357421-E41C-47F9-9786-CA714B6A50F8}"/>
              </a:ext>
            </a:extLst>
          </p:cNvPr>
          <p:cNvSpPr/>
          <p:nvPr/>
        </p:nvSpPr>
        <p:spPr>
          <a:xfrm>
            <a:off x="7991139" y="3926486"/>
            <a:ext cx="803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5.25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14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29838-D4D7-43C4-A6F4-9B0DBF17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2752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sum of squares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28A94F-C56A-4974-A852-140CC9A2E686}"/>
              </a:ext>
            </a:extLst>
          </p:cNvPr>
          <p:cNvSpPr/>
          <p:nvPr/>
        </p:nvSpPr>
        <p:spPr>
          <a:xfrm>
            <a:off x="4572000" y="1759780"/>
            <a:ext cx="3800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(Smoking)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F984C0-DF9D-40CD-A4A4-930E3ADDB5FD}"/>
              </a:ext>
            </a:extLst>
          </p:cNvPr>
          <p:cNvGraphicFramePr>
            <a:graphicFrameLocks noGrp="1"/>
          </p:cNvGraphicFramePr>
          <p:nvPr/>
        </p:nvGraphicFramePr>
        <p:xfrm>
          <a:off x="940160" y="2132741"/>
          <a:ext cx="4038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67748" y="2129112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67748" y="2129112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01600" t="-4762" r="-3200" b="-18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" t="-380328" r="-33142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F0C0D14-308F-440D-9932-C22D3AFAE5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1000" y="4520227"/>
          <a:ext cx="100965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84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478315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8662FB13-92A7-4397-AFD8-AC6563C283EC}"/>
              </a:ext>
            </a:extLst>
          </p:cNvPr>
          <p:cNvSpPr/>
          <p:nvPr/>
        </p:nvSpPr>
        <p:spPr>
          <a:xfrm>
            <a:off x="6188647" y="39264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C119CC-E99B-447A-8B03-007C4523F677}"/>
              </a:ext>
            </a:extLst>
          </p:cNvPr>
          <p:cNvSpPr/>
          <p:nvPr/>
        </p:nvSpPr>
        <p:spPr>
          <a:xfrm>
            <a:off x="7110545" y="3926486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E9BEFBD-A623-489A-9566-2165A376DE26}"/>
              </a:ext>
            </a:extLst>
          </p:cNvPr>
          <p:cNvSpPr/>
          <p:nvPr/>
        </p:nvSpPr>
        <p:spPr>
          <a:xfrm>
            <a:off x="8988752" y="3945715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357421-E41C-47F9-9786-CA714B6A50F8}"/>
              </a:ext>
            </a:extLst>
          </p:cNvPr>
          <p:cNvSpPr/>
          <p:nvPr/>
        </p:nvSpPr>
        <p:spPr>
          <a:xfrm>
            <a:off x="7991139" y="3926486"/>
            <a:ext cx="803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5.25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F997266-2036-467C-B237-BB57BCC2A2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72739" y="4520227"/>
          <a:ext cx="100965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443445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33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53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1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24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8731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D5570-0D15-4311-B2A6-C475ECD216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87301" y="4520227"/>
          <a:ext cx="100965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80007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13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859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28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15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08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372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29838-D4D7-43C4-A6F4-9B0DBF17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2752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sum of squares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28A94F-C56A-4974-A852-140CC9A2E686}"/>
              </a:ext>
            </a:extLst>
          </p:cNvPr>
          <p:cNvSpPr/>
          <p:nvPr/>
        </p:nvSpPr>
        <p:spPr>
          <a:xfrm>
            <a:off x="4572000" y="1759780"/>
            <a:ext cx="3800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(Smoking)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F984C0-DF9D-40CD-A4A4-930E3ADDB5FD}"/>
              </a:ext>
            </a:extLst>
          </p:cNvPr>
          <p:cNvGraphicFramePr>
            <a:graphicFrameLocks noGrp="1"/>
          </p:cNvGraphicFramePr>
          <p:nvPr/>
        </p:nvGraphicFramePr>
        <p:xfrm>
          <a:off x="940160" y="2132741"/>
          <a:ext cx="4038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67748" y="2129112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67748" y="2129112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01600" t="-4762" r="-3200" b="-18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" t="-380328" r="-33142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F0C0D14-308F-440D-9932-C22D3AFAE503}"/>
              </a:ext>
            </a:extLst>
          </p:cNvPr>
          <p:cNvGraphicFramePr>
            <a:graphicFrameLocks noGrp="1"/>
          </p:cNvGraphicFramePr>
          <p:nvPr/>
        </p:nvGraphicFramePr>
        <p:xfrm>
          <a:off x="831000" y="4520227"/>
          <a:ext cx="100965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84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478315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8662FB13-92A7-4397-AFD8-AC6563C283EC}"/>
              </a:ext>
            </a:extLst>
          </p:cNvPr>
          <p:cNvSpPr/>
          <p:nvPr/>
        </p:nvSpPr>
        <p:spPr>
          <a:xfrm>
            <a:off x="2096774" y="5109318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C119CC-E99B-447A-8B03-007C4523F677}"/>
              </a:ext>
            </a:extLst>
          </p:cNvPr>
          <p:cNvSpPr/>
          <p:nvPr/>
        </p:nvSpPr>
        <p:spPr>
          <a:xfrm>
            <a:off x="5107648" y="5109318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E9BEFBD-A623-489A-9566-2165A376DE26}"/>
              </a:ext>
            </a:extLst>
          </p:cNvPr>
          <p:cNvSpPr/>
          <p:nvPr/>
        </p:nvSpPr>
        <p:spPr>
          <a:xfrm>
            <a:off x="9186814" y="5109424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357421-E41C-47F9-9786-CA714B6A50F8}"/>
              </a:ext>
            </a:extLst>
          </p:cNvPr>
          <p:cNvSpPr/>
          <p:nvPr/>
        </p:nvSpPr>
        <p:spPr>
          <a:xfrm>
            <a:off x="8185327" y="5109318"/>
            <a:ext cx="803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5.25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F997266-2036-467C-B237-BB57BCC2A242}"/>
              </a:ext>
            </a:extLst>
          </p:cNvPr>
          <p:cNvGraphicFramePr>
            <a:graphicFrameLocks noGrp="1"/>
          </p:cNvGraphicFramePr>
          <p:nvPr/>
        </p:nvGraphicFramePr>
        <p:xfrm>
          <a:off x="3972739" y="4520227"/>
          <a:ext cx="100965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443445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33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53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1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24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8731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D5570-0D15-4311-B2A6-C475ECD216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81489" y="4526511"/>
          <a:ext cx="100965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80007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13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859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28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15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08000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B20F6280-1D1C-481C-B238-695F519531F7}"/>
              </a:ext>
            </a:extLst>
          </p:cNvPr>
          <p:cNvSpPr/>
          <p:nvPr/>
        </p:nvSpPr>
        <p:spPr>
          <a:xfrm>
            <a:off x="5981939" y="5109318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F85669-3B44-4207-B9AC-38CE6A3AD0F1}"/>
              </a:ext>
            </a:extLst>
          </p:cNvPr>
          <p:cNvSpPr/>
          <p:nvPr/>
        </p:nvSpPr>
        <p:spPr>
          <a:xfrm>
            <a:off x="2807263" y="5109318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157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29838-D4D7-43C4-A6F4-9B0DBF17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2752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sum of squares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28A94F-C56A-4974-A852-140CC9A2E686}"/>
              </a:ext>
            </a:extLst>
          </p:cNvPr>
          <p:cNvSpPr/>
          <p:nvPr/>
        </p:nvSpPr>
        <p:spPr>
          <a:xfrm>
            <a:off x="4572000" y="1759780"/>
            <a:ext cx="3800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(Smoking)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F984C0-DF9D-40CD-A4A4-930E3ADDB5FD}"/>
              </a:ext>
            </a:extLst>
          </p:cNvPr>
          <p:cNvGraphicFramePr>
            <a:graphicFrameLocks noGrp="1"/>
          </p:cNvGraphicFramePr>
          <p:nvPr/>
        </p:nvGraphicFramePr>
        <p:xfrm>
          <a:off x="940160" y="2132741"/>
          <a:ext cx="4038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67748" y="2129112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67748" y="2129112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01600" t="-4762" r="-3200" b="-18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" t="-380328" r="-33142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F0C0D14-308F-440D-9932-C22D3AFAE503}"/>
              </a:ext>
            </a:extLst>
          </p:cNvPr>
          <p:cNvGraphicFramePr>
            <a:graphicFrameLocks noGrp="1"/>
          </p:cNvGraphicFramePr>
          <p:nvPr/>
        </p:nvGraphicFramePr>
        <p:xfrm>
          <a:off x="831000" y="4520227"/>
          <a:ext cx="100965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84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478315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8662FB13-92A7-4397-AFD8-AC6563C283EC}"/>
              </a:ext>
            </a:extLst>
          </p:cNvPr>
          <p:cNvSpPr/>
          <p:nvPr/>
        </p:nvSpPr>
        <p:spPr>
          <a:xfrm>
            <a:off x="2096774" y="5109318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C119CC-E99B-447A-8B03-007C4523F677}"/>
              </a:ext>
            </a:extLst>
          </p:cNvPr>
          <p:cNvSpPr/>
          <p:nvPr/>
        </p:nvSpPr>
        <p:spPr>
          <a:xfrm>
            <a:off x="5107648" y="5109318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E9BEFBD-A623-489A-9566-2165A376DE26}"/>
              </a:ext>
            </a:extLst>
          </p:cNvPr>
          <p:cNvSpPr/>
          <p:nvPr/>
        </p:nvSpPr>
        <p:spPr>
          <a:xfrm>
            <a:off x="9186814" y="5109424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357421-E41C-47F9-9786-CA714B6A50F8}"/>
              </a:ext>
            </a:extLst>
          </p:cNvPr>
          <p:cNvSpPr/>
          <p:nvPr/>
        </p:nvSpPr>
        <p:spPr>
          <a:xfrm>
            <a:off x="8185327" y="5109318"/>
            <a:ext cx="803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5.25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F997266-2036-467C-B237-BB57BCC2A242}"/>
              </a:ext>
            </a:extLst>
          </p:cNvPr>
          <p:cNvGraphicFramePr>
            <a:graphicFrameLocks noGrp="1"/>
          </p:cNvGraphicFramePr>
          <p:nvPr/>
        </p:nvGraphicFramePr>
        <p:xfrm>
          <a:off x="3972739" y="4520227"/>
          <a:ext cx="100965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443445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33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53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1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24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8731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D5570-0D15-4311-B2A6-C475ECD2166E}"/>
              </a:ext>
            </a:extLst>
          </p:cNvPr>
          <p:cNvGraphicFramePr>
            <a:graphicFrameLocks noGrp="1"/>
          </p:cNvGraphicFramePr>
          <p:nvPr/>
        </p:nvGraphicFramePr>
        <p:xfrm>
          <a:off x="6981489" y="4526511"/>
          <a:ext cx="100965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80007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13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859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28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15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08000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B20F6280-1D1C-481C-B238-695F519531F7}"/>
              </a:ext>
            </a:extLst>
          </p:cNvPr>
          <p:cNvSpPr/>
          <p:nvPr/>
        </p:nvSpPr>
        <p:spPr>
          <a:xfrm>
            <a:off x="5981939" y="5109318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F85669-3B44-4207-B9AC-38CE6A3AD0F1}"/>
              </a:ext>
            </a:extLst>
          </p:cNvPr>
          <p:cNvSpPr/>
          <p:nvPr/>
        </p:nvSpPr>
        <p:spPr>
          <a:xfrm>
            <a:off x="2807263" y="5109318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135AF-0FF1-40A5-90E4-3A896C7610E3}"/>
              </a:ext>
            </a:extLst>
          </p:cNvPr>
          <p:cNvSpPr/>
          <p:nvPr/>
        </p:nvSpPr>
        <p:spPr>
          <a:xfrm>
            <a:off x="2096774" y="5493947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5A3527-3DFE-4B49-92C9-5A1CCB02FE32}"/>
              </a:ext>
            </a:extLst>
          </p:cNvPr>
          <p:cNvSpPr/>
          <p:nvPr/>
        </p:nvSpPr>
        <p:spPr>
          <a:xfrm>
            <a:off x="5107648" y="5493947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DAC7CB-0AA9-46B3-911B-44559C281150}"/>
              </a:ext>
            </a:extLst>
          </p:cNvPr>
          <p:cNvSpPr/>
          <p:nvPr/>
        </p:nvSpPr>
        <p:spPr>
          <a:xfrm>
            <a:off x="9186814" y="5494053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580F9C-45A4-489A-8C68-79662B4FDE6D}"/>
              </a:ext>
            </a:extLst>
          </p:cNvPr>
          <p:cNvSpPr/>
          <p:nvPr/>
        </p:nvSpPr>
        <p:spPr>
          <a:xfrm>
            <a:off x="8185327" y="5493947"/>
            <a:ext cx="803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5.25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BAF862-A7E3-47F8-B258-0AC430EFA4B8}"/>
              </a:ext>
            </a:extLst>
          </p:cNvPr>
          <p:cNvSpPr/>
          <p:nvPr/>
        </p:nvSpPr>
        <p:spPr>
          <a:xfrm>
            <a:off x="5981939" y="5493947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06C834-99E4-4034-9735-9330019C5E2D}"/>
              </a:ext>
            </a:extLst>
          </p:cNvPr>
          <p:cNvSpPr/>
          <p:nvPr/>
        </p:nvSpPr>
        <p:spPr>
          <a:xfrm>
            <a:off x="2807263" y="5493947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FDFD09-CDE8-43CD-974F-A7023AB96CC9}"/>
              </a:ext>
            </a:extLst>
          </p:cNvPr>
          <p:cNvSpPr/>
          <p:nvPr/>
        </p:nvSpPr>
        <p:spPr>
          <a:xfrm>
            <a:off x="2096774" y="587857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881213-8DC9-4E19-AF86-76525DA389F5}"/>
              </a:ext>
            </a:extLst>
          </p:cNvPr>
          <p:cNvSpPr/>
          <p:nvPr/>
        </p:nvSpPr>
        <p:spPr>
          <a:xfrm>
            <a:off x="5107648" y="5878576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A99DE8-BFA3-45F1-9601-63A71E94B577}"/>
              </a:ext>
            </a:extLst>
          </p:cNvPr>
          <p:cNvSpPr/>
          <p:nvPr/>
        </p:nvSpPr>
        <p:spPr>
          <a:xfrm>
            <a:off x="9186814" y="5878682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97A2B3-8842-40C2-BA2A-151FADC6C1AD}"/>
              </a:ext>
            </a:extLst>
          </p:cNvPr>
          <p:cNvSpPr/>
          <p:nvPr/>
        </p:nvSpPr>
        <p:spPr>
          <a:xfrm>
            <a:off x="8185327" y="5878576"/>
            <a:ext cx="803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5.25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6C3C141-D5D5-4AA7-A39F-5F3A5518F6DD}"/>
              </a:ext>
            </a:extLst>
          </p:cNvPr>
          <p:cNvSpPr/>
          <p:nvPr/>
        </p:nvSpPr>
        <p:spPr>
          <a:xfrm>
            <a:off x="5981939" y="587857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474F9E-7A93-4629-BB91-A0A4F28A9B83}"/>
              </a:ext>
            </a:extLst>
          </p:cNvPr>
          <p:cNvSpPr/>
          <p:nvPr/>
        </p:nvSpPr>
        <p:spPr>
          <a:xfrm>
            <a:off x="2807263" y="587857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E4EACA3-1A6A-4310-A862-E752FB4D771A}"/>
              </a:ext>
            </a:extLst>
          </p:cNvPr>
          <p:cNvSpPr/>
          <p:nvPr/>
        </p:nvSpPr>
        <p:spPr>
          <a:xfrm>
            <a:off x="2096774" y="6274335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9F3835-6B93-4941-B475-DAC625CFF483}"/>
              </a:ext>
            </a:extLst>
          </p:cNvPr>
          <p:cNvSpPr/>
          <p:nvPr/>
        </p:nvSpPr>
        <p:spPr>
          <a:xfrm>
            <a:off x="5107648" y="6274335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973B95-46D9-48CE-AC37-38B34BD56A01}"/>
              </a:ext>
            </a:extLst>
          </p:cNvPr>
          <p:cNvSpPr/>
          <p:nvPr/>
        </p:nvSpPr>
        <p:spPr>
          <a:xfrm>
            <a:off x="9186814" y="6274441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948466A-FBA4-4C3C-9ED8-CC4F0BA1F3CE}"/>
              </a:ext>
            </a:extLst>
          </p:cNvPr>
          <p:cNvSpPr/>
          <p:nvPr/>
        </p:nvSpPr>
        <p:spPr>
          <a:xfrm>
            <a:off x="8185327" y="6274335"/>
            <a:ext cx="803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5.25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E69DB8C-5844-4FD7-A386-059C1CD9F074}"/>
              </a:ext>
            </a:extLst>
          </p:cNvPr>
          <p:cNvSpPr/>
          <p:nvPr/>
        </p:nvSpPr>
        <p:spPr>
          <a:xfrm>
            <a:off x="5981939" y="6274335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7526BB0-E187-431D-B6DE-31B0F6C9EB8D}"/>
              </a:ext>
            </a:extLst>
          </p:cNvPr>
          <p:cNvSpPr/>
          <p:nvPr/>
        </p:nvSpPr>
        <p:spPr>
          <a:xfrm>
            <a:off x="2807263" y="6274335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832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AC0F94-A866-4C1C-9FAA-1B7505C5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175260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1: State the null hypothesis and alternative hypothesis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9FD4A4-9198-4135-B671-110821FFBB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7200" y="2367280"/>
          <a:ext cx="29718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70612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8E379EA-77EC-4FD4-BBA8-FF7572F605FF}"/>
              </a:ext>
            </a:extLst>
          </p:cNvPr>
          <p:cNvSpPr/>
          <p:nvPr/>
        </p:nvSpPr>
        <p:spPr>
          <a:xfrm>
            <a:off x="3736572" y="2380916"/>
            <a:ext cx="1710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Null hypothesis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BCD01C-3DBE-4AD3-829F-F98AD1B880EB}"/>
              </a:ext>
            </a:extLst>
          </p:cNvPr>
          <p:cNvSpPr/>
          <p:nvPr/>
        </p:nvSpPr>
        <p:spPr>
          <a:xfrm>
            <a:off x="3736572" y="2914316"/>
            <a:ext cx="2359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Alternative hypothesis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96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29838-D4D7-43C4-A6F4-9B0DBF17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2752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sum of squares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28A94F-C56A-4974-A852-140CC9A2E686}"/>
              </a:ext>
            </a:extLst>
          </p:cNvPr>
          <p:cNvSpPr/>
          <p:nvPr/>
        </p:nvSpPr>
        <p:spPr>
          <a:xfrm>
            <a:off x="4572000" y="1759780"/>
            <a:ext cx="3800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(Smoking)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F984C0-DF9D-40CD-A4A4-930E3ADDB5FD}"/>
              </a:ext>
            </a:extLst>
          </p:cNvPr>
          <p:cNvGraphicFramePr>
            <a:graphicFrameLocks noGrp="1"/>
          </p:cNvGraphicFramePr>
          <p:nvPr/>
        </p:nvGraphicFramePr>
        <p:xfrm>
          <a:off x="940160" y="2132741"/>
          <a:ext cx="4038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67748" y="2129112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67748" y="2129112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01600" t="-4762" r="-3200" b="-18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" t="-380328" r="-33142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F0C0D14-308F-440D-9932-C22D3AFAE503}"/>
              </a:ext>
            </a:extLst>
          </p:cNvPr>
          <p:cNvGraphicFramePr>
            <a:graphicFrameLocks noGrp="1"/>
          </p:cNvGraphicFramePr>
          <p:nvPr/>
        </p:nvGraphicFramePr>
        <p:xfrm>
          <a:off x="831000" y="4520227"/>
          <a:ext cx="100965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84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478315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8662FB13-92A7-4397-AFD8-AC6563C283EC}"/>
              </a:ext>
            </a:extLst>
          </p:cNvPr>
          <p:cNvSpPr/>
          <p:nvPr/>
        </p:nvSpPr>
        <p:spPr>
          <a:xfrm>
            <a:off x="1872238" y="510921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C119CC-E99B-447A-8B03-007C4523F677}"/>
              </a:ext>
            </a:extLst>
          </p:cNvPr>
          <p:cNvSpPr/>
          <p:nvPr/>
        </p:nvSpPr>
        <p:spPr>
          <a:xfrm>
            <a:off x="6478409" y="5109212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E9BEFBD-A623-489A-9566-2165A376DE26}"/>
              </a:ext>
            </a:extLst>
          </p:cNvPr>
          <p:cNvSpPr/>
          <p:nvPr/>
        </p:nvSpPr>
        <p:spPr>
          <a:xfrm>
            <a:off x="10557575" y="5109318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357421-E41C-47F9-9786-CA714B6A50F8}"/>
              </a:ext>
            </a:extLst>
          </p:cNvPr>
          <p:cNvSpPr/>
          <p:nvPr/>
        </p:nvSpPr>
        <p:spPr>
          <a:xfrm>
            <a:off x="9556088" y="5109212"/>
            <a:ext cx="803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5.25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F997266-2036-467C-B237-BB57BCC2A2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43500" y="4520121"/>
          <a:ext cx="100965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443445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33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53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1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24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8731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D5570-0D15-4311-B2A6-C475ECD216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52250" y="4526405"/>
          <a:ext cx="100965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80007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13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859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28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15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08000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B20F6280-1D1C-481C-B238-695F519531F7}"/>
              </a:ext>
            </a:extLst>
          </p:cNvPr>
          <p:cNvSpPr/>
          <p:nvPr/>
        </p:nvSpPr>
        <p:spPr>
          <a:xfrm>
            <a:off x="7352700" y="5109212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F85669-3B44-4207-B9AC-38CE6A3AD0F1}"/>
              </a:ext>
            </a:extLst>
          </p:cNvPr>
          <p:cNvSpPr/>
          <p:nvPr/>
        </p:nvSpPr>
        <p:spPr>
          <a:xfrm>
            <a:off x="2318412" y="510910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135AF-0FF1-40A5-90E4-3A896C7610E3}"/>
              </a:ext>
            </a:extLst>
          </p:cNvPr>
          <p:cNvSpPr/>
          <p:nvPr/>
        </p:nvSpPr>
        <p:spPr>
          <a:xfrm>
            <a:off x="1872238" y="5493841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5A3527-3DFE-4B49-92C9-5A1CCB02FE32}"/>
              </a:ext>
            </a:extLst>
          </p:cNvPr>
          <p:cNvSpPr/>
          <p:nvPr/>
        </p:nvSpPr>
        <p:spPr>
          <a:xfrm>
            <a:off x="6478409" y="5493841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DAC7CB-0AA9-46B3-911B-44559C281150}"/>
              </a:ext>
            </a:extLst>
          </p:cNvPr>
          <p:cNvSpPr/>
          <p:nvPr/>
        </p:nvSpPr>
        <p:spPr>
          <a:xfrm>
            <a:off x="10557575" y="5493947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580F9C-45A4-489A-8C68-79662B4FDE6D}"/>
              </a:ext>
            </a:extLst>
          </p:cNvPr>
          <p:cNvSpPr/>
          <p:nvPr/>
        </p:nvSpPr>
        <p:spPr>
          <a:xfrm>
            <a:off x="9556088" y="5493841"/>
            <a:ext cx="803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5.25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BAF862-A7E3-47F8-B258-0AC430EFA4B8}"/>
              </a:ext>
            </a:extLst>
          </p:cNvPr>
          <p:cNvSpPr/>
          <p:nvPr/>
        </p:nvSpPr>
        <p:spPr>
          <a:xfrm>
            <a:off x="7352700" y="5493841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06C834-99E4-4034-9735-9330019C5E2D}"/>
              </a:ext>
            </a:extLst>
          </p:cNvPr>
          <p:cNvSpPr/>
          <p:nvPr/>
        </p:nvSpPr>
        <p:spPr>
          <a:xfrm>
            <a:off x="2318412" y="5493735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FDFD09-CDE8-43CD-974F-A7023AB96CC9}"/>
              </a:ext>
            </a:extLst>
          </p:cNvPr>
          <p:cNvSpPr/>
          <p:nvPr/>
        </p:nvSpPr>
        <p:spPr>
          <a:xfrm>
            <a:off x="1872238" y="587847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881213-8DC9-4E19-AF86-76525DA389F5}"/>
              </a:ext>
            </a:extLst>
          </p:cNvPr>
          <p:cNvSpPr/>
          <p:nvPr/>
        </p:nvSpPr>
        <p:spPr>
          <a:xfrm>
            <a:off x="6478409" y="5878470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A99DE8-BFA3-45F1-9601-63A71E94B577}"/>
              </a:ext>
            </a:extLst>
          </p:cNvPr>
          <p:cNvSpPr/>
          <p:nvPr/>
        </p:nvSpPr>
        <p:spPr>
          <a:xfrm>
            <a:off x="10557575" y="587857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97A2B3-8842-40C2-BA2A-151FADC6C1AD}"/>
              </a:ext>
            </a:extLst>
          </p:cNvPr>
          <p:cNvSpPr/>
          <p:nvPr/>
        </p:nvSpPr>
        <p:spPr>
          <a:xfrm>
            <a:off x="9556088" y="5878470"/>
            <a:ext cx="803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5.25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6C3C141-D5D5-4AA7-A39F-5F3A5518F6DD}"/>
              </a:ext>
            </a:extLst>
          </p:cNvPr>
          <p:cNvSpPr/>
          <p:nvPr/>
        </p:nvSpPr>
        <p:spPr>
          <a:xfrm>
            <a:off x="7352700" y="5878470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474F9E-7A93-4629-BB91-A0A4F28A9B83}"/>
              </a:ext>
            </a:extLst>
          </p:cNvPr>
          <p:cNvSpPr/>
          <p:nvPr/>
        </p:nvSpPr>
        <p:spPr>
          <a:xfrm>
            <a:off x="2318412" y="5878364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E4EACA3-1A6A-4310-A862-E752FB4D771A}"/>
              </a:ext>
            </a:extLst>
          </p:cNvPr>
          <p:cNvSpPr/>
          <p:nvPr/>
        </p:nvSpPr>
        <p:spPr>
          <a:xfrm>
            <a:off x="1872238" y="627422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9F3835-6B93-4941-B475-DAC625CFF483}"/>
              </a:ext>
            </a:extLst>
          </p:cNvPr>
          <p:cNvSpPr/>
          <p:nvPr/>
        </p:nvSpPr>
        <p:spPr>
          <a:xfrm>
            <a:off x="6478409" y="6274229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973B95-46D9-48CE-AC37-38B34BD56A01}"/>
              </a:ext>
            </a:extLst>
          </p:cNvPr>
          <p:cNvSpPr/>
          <p:nvPr/>
        </p:nvSpPr>
        <p:spPr>
          <a:xfrm>
            <a:off x="10557575" y="6274335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948466A-FBA4-4C3C-9ED8-CC4F0BA1F3CE}"/>
              </a:ext>
            </a:extLst>
          </p:cNvPr>
          <p:cNvSpPr/>
          <p:nvPr/>
        </p:nvSpPr>
        <p:spPr>
          <a:xfrm>
            <a:off x="9556088" y="6274229"/>
            <a:ext cx="803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5.25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E69DB8C-5844-4FD7-A386-059C1CD9F074}"/>
              </a:ext>
            </a:extLst>
          </p:cNvPr>
          <p:cNvSpPr/>
          <p:nvPr/>
        </p:nvSpPr>
        <p:spPr>
          <a:xfrm>
            <a:off x="7352700" y="6274229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7526BB0-E187-431D-B6DE-31B0F6C9EB8D}"/>
              </a:ext>
            </a:extLst>
          </p:cNvPr>
          <p:cNvSpPr/>
          <p:nvPr/>
        </p:nvSpPr>
        <p:spPr>
          <a:xfrm>
            <a:off x="2318412" y="6274123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4460A7B2-95B1-400B-B2B5-1E6A1773E0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67184" y="4789255"/>
          <a:ext cx="203200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9">
                  <a:extLst>
                    <a:ext uri="{9D8B030D-6E8A-4147-A177-3AD203B41FA5}">
                      <a16:colId xmlns:a16="http://schemas.microsoft.com/office/drawing/2014/main" val="2443445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33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(4 – 4.58)² =0.3364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53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(4 – 4.58)² =0.3364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1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(4 – 4.58)² =0.3364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24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(4 – 4.58)² =0.3364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87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928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29838-D4D7-43C4-A6F4-9B0DBF17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2752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sum of squares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28A94F-C56A-4974-A852-140CC9A2E686}"/>
              </a:ext>
            </a:extLst>
          </p:cNvPr>
          <p:cNvSpPr/>
          <p:nvPr/>
        </p:nvSpPr>
        <p:spPr>
          <a:xfrm>
            <a:off x="4572000" y="1759780"/>
            <a:ext cx="3800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(Smoking)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F984C0-DF9D-40CD-A4A4-930E3ADDB5FD}"/>
              </a:ext>
            </a:extLst>
          </p:cNvPr>
          <p:cNvGraphicFramePr>
            <a:graphicFrameLocks noGrp="1"/>
          </p:cNvGraphicFramePr>
          <p:nvPr/>
        </p:nvGraphicFramePr>
        <p:xfrm>
          <a:off x="940160" y="2132741"/>
          <a:ext cx="4038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67748" y="2129112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67748" y="2129112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01600" t="-4762" r="-3200" b="-18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" t="-380328" r="-33142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B7C119CC-E99B-447A-8B03-007C4523F677}"/>
              </a:ext>
            </a:extLst>
          </p:cNvPr>
          <p:cNvSpPr/>
          <p:nvPr/>
        </p:nvSpPr>
        <p:spPr>
          <a:xfrm>
            <a:off x="5447893" y="5018851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E9BEFBD-A623-489A-9566-2165A376DE26}"/>
              </a:ext>
            </a:extLst>
          </p:cNvPr>
          <p:cNvSpPr/>
          <p:nvPr/>
        </p:nvSpPr>
        <p:spPr>
          <a:xfrm>
            <a:off x="10557575" y="5109318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357421-E41C-47F9-9786-CA714B6A50F8}"/>
              </a:ext>
            </a:extLst>
          </p:cNvPr>
          <p:cNvSpPr/>
          <p:nvPr/>
        </p:nvSpPr>
        <p:spPr>
          <a:xfrm>
            <a:off x="9556088" y="5109212"/>
            <a:ext cx="803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5.25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F997266-2036-467C-B237-BB57BCC2A2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47302" y="4699000"/>
          <a:ext cx="23354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5432">
                  <a:extLst>
                    <a:ext uri="{9D8B030D-6E8A-4147-A177-3AD203B41FA5}">
                      <a16:colId xmlns:a16="http://schemas.microsoft.com/office/drawing/2014/main" val="2443445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33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( 4.5 – 4.58)² = 0.0064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53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( 4.5 – 4.58)² = 0.0064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1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( 4.5 – 4.58)² = 0.0064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24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( 4.5 – 4.58)² = 0.0064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8731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D5570-0D15-4311-B2A6-C475ECD216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494" y="4735574"/>
          <a:ext cx="224259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2594">
                  <a:extLst>
                    <a:ext uri="{9D8B030D-6E8A-4147-A177-3AD203B41FA5}">
                      <a16:colId xmlns:a16="http://schemas.microsoft.com/office/drawing/2014/main" val="80007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13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(5.25-4.58)² = 0.4489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859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(5.25-4.58)² = 0.4489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28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(5.25-4.58)² = 0.4489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15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(5.25-4.58)² = 0.4489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08000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B20F6280-1D1C-481C-B238-695F519531F7}"/>
              </a:ext>
            </a:extLst>
          </p:cNvPr>
          <p:cNvSpPr/>
          <p:nvPr/>
        </p:nvSpPr>
        <p:spPr>
          <a:xfrm>
            <a:off x="6322184" y="5018851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5A3527-3DFE-4B49-92C9-5A1CCB02FE32}"/>
              </a:ext>
            </a:extLst>
          </p:cNvPr>
          <p:cNvSpPr/>
          <p:nvPr/>
        </p:nvSpPr>
        <p:spPr>
          <a:xfrm>
            <a:off x="5447893" y="5403480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DAC7CB-0AA9-46B3-911B-44559C281150}"/>
              </a:ext>
            </a:extLst>
          </p:cNvPr>
          <p:cNvSpPr/>
          <p:nvPr/>
        </p:nvSpPr>
        <p:spPr>
          <a:xfrm>
            <a:off x="10557575" y="5493947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580F9C-45A4-489A-8C68-79662B4FDE6D}"/>
              </a:ext>
            </a:extLst>
          </p:cNvPr>
          <p:cNvSpPr/>
          <p:nvPr/>
        </p:nvSpPr>
        <p:spPr>
          <a:xfrm>
            <a:off x="9556088" y="5493841"/>
            <a:ext cx="803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5.25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BAF862-A7E3-47F8-B258-0AC430EFA4B8}"/>
              </a:ext>
            </a:extLst>
          </p:cNvPr>
          <p:cNvSpPr/>
          <p:nvPr/>
        </p:nvSpPr>
        <p:spPr>
          <a:xfrm>
            <a:off x="6322184" y="5403480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881213-8DC9-4E19-AF86-76525DA389F5}"/>
              </a:ext>
            </a:extLst>
          </p:cNvPr>
          <p:cNvSpPr/>
          <p:nvPr/>
        </p:nvSpPr>
        <p:spPr>
          <a:xfrm>
            <a:off x="5447893" y="5788109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A99DE8-BFA3-45F1-9601-63A71E94B577}"/>
              </a:ext>
            </a:extLst>
          </p:cNvPr>
          <p:cNvSpPr/>
          <p:nvPr/>
        </p:nvSpPr>
        <p:spPr>
          <a:xfrm>
            <a:off x="10557575" y="5878576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97A2B3-8842-40C2-BA2A-151FADC6C1AD}"/>
              </a:ext>
            </a:extLst>
          </p:cNvPr>
          <p:cNvSpPr/>
          <p:nvPr/>
        </p:nvSpPr>
        <p:spPr>
          <a:xfrm>
            <a:off x="9556088" y="5878470"/>
            <a:ext cx="803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5.25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6C3C141-D5D5-4AA7-A39F-5F3A5518F6DD}"/>
              </a:ext>
            </a:extLst>
          </p:cNvPr>
          <p:cNvSpPr/>
          <p:nvPr/>
        </p:nvSpPr>
        <p:spPr>
          <a:xfrm>
            <a:off x="6322184" y="5788109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9F3835-6B93-4941-B475-DAC625CFF483}"/>
              </a:ext>
            </a:extLst>
          </p:cNvPr>
          <p:cNvSpPr/>
          <p:nvPr/>
        </p:nvSpPr>
        <p:spPr>
          <a:xfrm>
            <a:off x="5447893" y="6183868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973B95-46D9-48CE-AC37-38B34BD56A01}"/>
              </a:ext>
            </a:extLst>
          </p:cNvPr>
          <p:cNvSpPr/>
          <p:nvPr/>
        </p:nvSpPr>
        <p:spPr>
          <a:xfrm>
            <a:off x="10557575" y="6274335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948466A-FBA4-4C3C-9ED8-CC4F0BA1F3CE}"/>
              </a:ext>
            </a:extLst>
          </p:cNvPr>
          <p:cNvSpPr/>
          <p:nvPr/>
        </p:nvSpPr>
        <p:spPr>
          <a:xfrm>
            <a:off x="9556088" y="6274229"/>
            <a:ext cx="803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5.25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E69DB8C-5844-4FD7-A386-059C1CD9F074}"/>
              </a:ext>
            </a:extLst>
          </p:cNvPr>
          <p:cNvSpPr/>
          <p:nvPr/>
        </p:nvSpPr>
        <p:spPr>
          <a:xfrm>
            <a:off x="6322184" y="6183868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4.58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4460A7B2-95B1-400B-B2B5-1E6A1773E0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9600" y="4699000"/>
          <a:ext cx="203200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9">
                  <a:extLst>
                    <a:ext uri="{9D8B030D-6E8A-4147-A177-3AD203B41FA5}">
                      <a16:colId xmlns:a16="http://schemas.microsoft.com/office/drawing/2014/main" val="2443445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33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(4 – 4.58)² =0.3364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53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(4 – 4.58)² =0.3364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1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(4 – 4.58)² =0.3364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24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(4 – 4.58)² =0.3364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87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939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29838-D4D7-43C4-A6F4-9B0DBF17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2752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sum of squares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28A94F-C56A-4974-A852-140CC9A2E686}"/>
              </a:ext>
            </a:extLst>
          </p:cNvPr>
          <p:cNvSpPr/>
          <p:nvPr/>
        </p:nvSpPr>
        <p:spPr>
          <a:xfrm>
            <a:off x="4572000" y="1759780"/>
            <a:ext cx="3800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(Smoking)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F997266-2036-467C-B237-BB57BCC2A2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51726" y="2922899"/>
          <a:ext cx="23354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5432">
                  <a:extLst>
                    <a:ext uri="{9D8B030D-6E8A-4147-A177-3AD203B41FA5}">
                      <a16:colId xmlns:a16="http://schemas.microsoft.com/office/drawing/2014/main" val="2443445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33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( 4.5 – 4.58)² = 0.0064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53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( 4.5 – 4.58)² = 0.0064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1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( 4.5 – 4.58)² = 0.0064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24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( 4.5 – 4.58)² = 0.0064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8731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D5570-0D15-4311-B2A6-C475ECD216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014950" y="2922899"/>
          <a:ext cx="224259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2594">
                  <a:extLst>
                    <a:ext uri="{9D8B030D-6E8A-4147-A177-3AD203B41FA5}">
                      <a16:colId xmlns:a16="http://schemas.microsoft.com/office/drawing/2014/main" val="80007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13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(5.25-4.58)² = 0.4489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859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(5.25-4.58)² = 0.4489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28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(5.25-4.58)² = 0.4489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15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(5.25-4.58)² = 0.4489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080000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4460A7B2-95B1-400B-B2B5-1E6A1773E0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71428" y="2922899"/>
          <a:ext cx="203200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9">
                  <a:extLst>
                    <a:ext uri="{9D8B030D-6E8A-4147-A177-3AD203B41FA5}">
                      <a16:colId xmlns:a16="http://schemas.microsoft.com/office/drawing/2014/main" val="2443445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33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(4 – 4.58)² =0.3364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53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(4 – 4.58)² =0.3364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1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(4 – 4.58)² =0.3364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24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(4 – 4.58)² =0.3364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8731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F895E39-CEFA-4DDE-9449-04BF807D1F16}"/>
                  </a:ext>
                </a:extLst>
              </p:cNvPr>
              <p:cNvSpPr/>
              <p:nvPr/>
            </p:nvSpPr>
            <p:spPr>
              <a:xfrm>
                <a:off x="1524000" y="5029200"/>
                <a:ext cx="21162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4 </a:t>
                </a:r>
                <a14:m>
                  <m:oMath xmlns:m="http://schemas.openxmlformats.org/officeDocument/2006/math">
                    <m:r>
                      <a:rPr kumimoji="0" lang="de-DE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0.3364 = 1.3456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F895E39-CEFA-4DDE-9449-04BF807D1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029200"/>
                <a:ext cx="2116285" cy="369332"/>
              </a:xfrm>
              <a:prstGeom prst="rect">
                <a:avLst/>
              </a:prstGeom>
              <a:blipFill>
                <a:blip r:embed="rId2"/>
                <a:stretch>
                  <a:fillRect l="-2305" t="-8197" r="-1441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283F9B1-B601-450B-9D55-255E9497CF81}"/>
                  </a:ext>
                </a:extLst>
              </p:cNvPr>
              <p:cNvSpPr/>
              <p:nvPr/>
            </p:nvSpPr>
            <p:spPr>
              <a:xfrm>
                <a:off x="5023218" y="5029200"/>
                <a:ext cx="2056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4 </a:t>
                </a:r>
                <a14:m>
                  <m:oMath xmlns:m="http://schemas.openxmlformats.org/officeDocument/2006/math">
                    <m:r>
                      <a:rPr kumimoji="0" lang="de-DE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0.0064 = 0.0256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283F9B1-B601-450B-9D55-255E9497C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218" y="5029200"/>
                <a:ext cx="2056973" cy="369332"/>
              </a:xfrm>
              <a:prstGeom prst="rect">
                <a:avLst/>
              </a:prstGeom>
              <a:blipFill>
                <a:blip r:embed="rId3"/>
                <a:stretch>
                  <a:fillRect l="-2374" t="-8197" r="-207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EFFE46-947C-49A6-832B-8FE394173A8E}"/>
                  </a:ext>
                </a:extLst>
              </p:cNvPr>
              <p:cNvSpPr/>
              <p:nvPr/>
            </p:nvSpPr>
            <p:spPr>
              <a:xfrm>
                <a:off x="8161153" y="5029200"/>
                <a:ext cx="2056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4 </a:t>
                </a:r>
                <a14:m>
                  <m:oMath xmlns:m="http://schemas.openxmlformats.org/officeDocument/2006/math">
                    <m:r>
                      <a:rPr kumimoji="0" lang="de-DE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0.4489 = 1.7956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EFFE46-947C-49A6-832B-8FE394173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153" y="5029200"/>
                <a:ext cx="2056973" cy="369332"/>
              </a:xfrm>
              <a:prstGeom prst="rect">
                <a:avLst/>
              </a:prstGeom>
              <a:blipFill>
                <a:blip r:embed="rId4"/>
                <a:stretch>
                  <a:fillRect l="-2671" t="-8197" r="-1780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27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29838-D4D7-43C4-A6F4-9B0DBF17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2752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sum of squares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28A94F-C56A-4974-A852-140CC9A2E686}"/>
              </a:ext>
            </a:extLst>
          </p:cNvPr>
          <p:cNvSpPr/>
          <p:nvPr/>
        </p:nvSpPr>
        <p:spPr>
          <a:xfrm>
            <a:off x="4572000" y="1759780"/>
            <a:ext cx="3800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(Smoking)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F997266-2036-467C-B237-BB57BCC2A242}"/>
              </a:ext>
            </a:extLst>
          </p:cNvPr>
          <p:cNvGraphicFramePr>
            <a:graphicFrameLocks noGrp="1"/>
          </p:cNvGraphicFramePr>
          <p:nvPr/>
        </p:nvGraphicFramePr>
        <p:xfrm>
          <a:off x="4651726" y="2922899"/>
          <a:ext cx="23354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5432">
                  <a:extLst>
                    <a:ext uri="{9D8B030D-6E8A-4147-A177-3AD203B41FA5}">
                      <a16:colId xmlns:a16="http://schemas.microsoft.com/office/drawing/2014/main" val="2443445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33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( 4.5 – 4.58)² = 0.0064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53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( 4.5 – 4.58)² = 0.0064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1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( 4.5 – 4.58)² = 0.0064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24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( 4.5 – 4.58)² = 0.0064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8731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D5570-0D15-4311-B2A6-C475ECD2166E}"/>
              </a:ext>
            </a:extLst>
          </p:cNvPr>
          <p:cNvGraphicFramePr>
            <a:graphicFrameLocks noGrp="1"/>
          </p:cNvGraphicFramePr>
          <p:nvPr/>
        </p:nvGraphicFramePr>
        <p:xfrm>
          <a:off x="8014950" y="2922899"/>
          <a:ext cx="224259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2594">
                  <a:extLst>
                    <a:ext uri="{9D8B030D-6E8A-4147-A177-3AD203B41FA5}">
                      <a16:colId xmlns:a16="http://schemas.microsoft.com/office/drawing/2014/main" val="80007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513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(5.25-4.58)² = 0.4489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859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(5.25-4.58)² = 0.4489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28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(5.25-4.58)² = 0.4489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15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(5.25-4.58)² = 0.4489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080000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4460A7B2-95B1-400B-B2B5-1E6A1773E0C9}"/>
              </a:ext>
            </a:extLst>
          </p:cNvPr>
          <p:cNvGraphicFramePr>
            <a:graphicFrameLocks noGrp="1"/>
          </p:cNvGraphicFramePr>
          <p:nvPr/>
        </p:nvGraphicFramePr>
        <p:xfrm>
          <a:off x="1471428" y="2922899"/>
          <a:ext cx="203200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9">
                  <a:extLst>
                    <a:ext uri="{9D8B030D-6E8A-4147-A177-3AD203B41FA5}">
                      <a16:colId xmlns:a16="http://schemas.microsoft.com/office/drawing/2014/main" val="2443445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33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(4 – 4.58)² =0.3364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53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(4 – 4.58)² =0.3364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1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(4 – 4.58)² =0.3364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24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(4 – 4.58)² =0.3364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8731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F895E39-CEFA-4DDE-9449-04BF807D1F16}"/>
                  </a:ext>
                </a:extLst>
              </p:cNvPr>
              <p:cNvSpPr/>
              <p:nvPr/>
            </p:nvSpPr>
            <p:spPr>
              <a:xfrm>
                <a:off x="1524000" y="5029200"/>
                <a:ext cx="21162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4 </a:t>
                </a:r>
                <a14:m>
                  <m:oMath xmlns:m="http://schemas.openxmlformats.org/officeDocument/2006/math">
                    <m:r>
                      <a:rPr kumimoji="0" lang="de-DE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0.3364 = 1.3456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F895E39-CEFA-4DDE-9449-04BF807D1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029200"/>
                <a:ext cx="2116285" cy="369332"/>
              </a:xfrm>
              <a:prstGeom prst="rect">
                <a:avLst/>
              </a:prstGeom>
              <a:blipFill>
                <a:blip r:embed="rId2"/>
                <a:stretch>
                  <a:fillRect l="-2305" t="-8197" r="-1441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283F9B1-B601-450B-9D55-255E9497CF81}"/>
                  </a:ext>
                </a:extLst>
              </p:cNvPr>
              <p:cNvSpPr/>
              <p:nvPr/>
            </p:nvSpPr>
            <p:spPr>
              <a:xfrm>
                <a:off x="5023218" y="5029200"/>
                <a:ext cx="2056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4 </a:t>
                </a:r>
                <a14:m>
                  <m:oMath xmlns:m="http://schemas.openxmlformats.org/officeDocument/2006/math">
                    <m:r>
                      <a:rPr kumimoji="0" lang="de-DE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0.0064 = 0.0256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283F9B1-B601-450B-9D55-255E9497C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218" y="5029200"/>
                <a:ext cx="2056973" cy="369332"/>
              </a:xfrm>
              <a:prstGeom prst="rect">
                <a:avLst/>
              </a:prstGeom>
              <a:blipFill>
                <a:blip r:embed="rId3"/>
                <a:stretch>
                  <a:fillRect l="-2374" t="-8197" r="-207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EFFE46-947C-49A6-832B-8FE394173A8E}"/>
                  </a:ext>
                </a:extLst>
              </p:cNvPr>
              <p:cNvSpPr/>
              <p:nvPr/>
            </p:nvSpPr>
            <p:spPr>
              <a:xfrm>
                <a:off x="8161153" y="5029200"/>
                <a:ext cx="2056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4 </a:t>
                </a:r>
                <a14:m>
                  <m:oMath xmlns:m="http://schemas.openxmlformats.org/officeDocument/2006/math">
                    <m:r>
                      <a:rPr kumimoji="0" lang="de-DE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0.4489 = 1.7956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EFFE46-947C-49A6-832B-8FE394173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153" y="5029200"/>
                <a:ext cx="2056973" cy="369332"/>
              </a:xfrm>
              <a:prstGeom prst="rect">
                <a:avLst/>
              </a:prstGeom>
              <a:blipFill>
                <a:blip r:embed="rId4"/>
                <a:stretch>
                  <a:fillRect l="-2671" t="-8197" r="-1780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31F65A-DCBA-4E61-9F95-ACEBBC576964}"/>
                  </a:ext>
                </a:extLst>
              </p:cNvPr>
              <p:cNvSpPr txBox="1"/>
              <p:nvPr/>
            </p:nvSpPr>
            <p:spPr>
              <a:xfrm>
                <a:off x="4999976" y="5878806"/>
                <a:ext cx="262346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=3.1668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31F65A-DCBA-4E61-9F95-ACEBBC576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976" y="5878806"/>
                <a:ext cx="2623464" cy="615553"/>
              </a:xfrm>
              <a:prstGeom prst="rect">
                <a:avLst/>
              </a:prstGeom>
              <a:blipFill>
                <a:blip r:embed="rId5"/>
                <a:stretch>
                  <a:fillRect t="-24752" b="-495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101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464ADE-503E-4309-AB29-590A57ABF31D}"/>
              </a:ext>
            </a:extLst>
          </p:cNvPr>
          <p:cNvSpPr/>
          <p:nvPr/>
        </p:nvSpPr>
        <p:spPr>
          <a:xfrm>
            <a:off x="3319165" y="3741487"/>
            <a:ext cx="4312505" cy="38409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29838-D4D7-43C4-A6F4-9B0DBF17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2752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sum of squares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BEE64-555F-4C7B-BBF1-BE4CC4D476FC}"/>
              </a:ext>
            </a:extLst>
          </p:cNvPr>
          <p:cNvSpPr/>
          <p:nvPr/>
        </p:nvSpPr>
        <p:spPr>
          <a:xfrm>
            <a:off x="3886200" y="2743200"/>
            <a:ext cx="3263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B864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1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BB864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B864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(Age)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BB8640">
                  <a:lumMod val="40000"/>
                  <a:lumOff val="6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28A94F-C56A-4974-A852-140CC9A2E686}"/>
              </a:ext>
            </a:extLst>
          </p:cNvPr>
          <p:cNvSpPr/>
          <p:nvPr/>
        </p:nvSpPr>
        <p:spPr>
          <a:xfrm>
            <a:off x="3886200" y="3264932"/>
            <a:ext cx="3800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(Smoking)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6524D9-BAAD-486A-99E4-71469DEE245A}"/>
              </a:ext>
            </a:extLst>
          </p:cNvPr>
          <p:cNvSpPr/>
          <p:nvPr/>
        </p:nvSpPr>
        <p:spPr>
          <a:xfrm>
            <a:off x="3886200" y="3749260"/>
            <a:ext cx="3500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(within) / Error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010533-81AC-42F6-800C-F48EE22C0BB0}"/>
              </a:ext>
            </a:extLst>
          </p:cNvPr>
          <p:cNvSpPr/>
          <p:nvPr/>
        </p:nvSpPr>
        <p:spPr>
          <a:xfrm>
            <a:off x="3886200" y="4278868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(Both)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AD9277">
                  <a:lumMod val="60000"/>
                  <a:lumOff val="4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135D0B-6D33-4F54-ACE9-55E227F1F3E8}"/>
              </a:ext>
            </a:extLst>
          </p:cNvPr>
          <p:cNvSpPr/>
          <p:nvPr/>
        </p:nvSpPr>
        <p:spPr>
          <a:xfrm>
            <a:off x="3398105" y="325016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+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61DDBE-E574-43C0-85F7-3C4B56204A09}"/>
              </a:ext>
            </a:extLst>
          </p:cNvPr>
          <p:cNvSpPr/>
          <p:nvPr/>
        </p:nvSpPr>
        <p:spPr>
          <a:xfrm>
            <a:off x="3398105" y="3749260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+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0075B4-3DDA-497F-9937-95F7E2D1970E}"/>
              </a:ext>
            </a:extLst>
          </p:cNvPr>
          <p:cNvSpPr/>
          <p:nvPr/>
        </p:nvSpPr>
        <p:spPr>
          <a:xfrm>
            <a:off x="3420973" y="424835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+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9935910-89D4-4319-B506-81CE4F252F00}"/>
              </a:ext>
            </a:extLst>
          </p:cNvPr>
          <p:cNvSpPr/>
          <p:nvPr/>
        </p:nvSpPr>
        <p:spPr>
          <a:xfrm>
            <a:off x="7512905" y="2743200"/>
            <a:ext cx="237530" cy="2057400"/>
          </a:xfrm>
          <a:prstGeom prst="rightBrac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98DDFC-A0FD-43B4-97C3-F98474693A9D}"/>
              </a:ext>
            </a:extLst>
          </p:cNvPr>
          <p:cNvSpPr/>
          <p:nvPr/>
        </p:nvSpPr>
        <p:spPr>
          <a:xfrm>
            <a:off x="8024534" y="3564203"/>
            <a:ext cx="2383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(total)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6E0FDB-62A9-49BD-B39F-67B78FDBE9F7}"/>
              </a:ext>
            </a:extLst>
          </p:cNvPr>
          <p:cNvSpPr/>
          <p:nvPr/>
        </p:nvSpPr>
        <p:spPr>
          <a:xfrm>
            <a:off x="3389988" y="2757942"/>
            <a:ext cx="532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B864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BB8640">
                  <a:lumMod val="40000"/>
                  <a:lumOff val="6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29A334-F96A-4256-8DCA-B5801E48AE05}"/>
              </a:ext>
            </a:extLst>
          </p:cNvPr>
          <p:cNvSpPr/>
          <p:nvPr/>
        </p:nvSpPr>
        <p:spPr>
          <a:xfrm>
            <a:off x="2557013" y="2743200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6.75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39EDE8-C5A0-463B-B16C-80D96EC90136}"/>
              </a:ext>
            </a:extLst>
          </p:cNvPr>
          <p:cNvSpPr/>
          <p:nvPr/>
        </p:nvSpPr>
        <p:spPr>
          <a:xfrm>
            <a:off x="2304831" y="3244334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3.1668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F98DA8-F9DB-44BF-B03A-ECBB5BE4A506}"/>
              </a:ext>
            </a:extLst>
          </p:cNvPr>
          <p:cNvSpPr/>
          <p:nvPr/>
        </p:nvSpPr>
        <p:spPr>
          <a:xfrm>
            <a:off x="3138714" y="3257941"/>
            <a:ext cx="532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B864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BB8640">
                  <a:lumMod val="40000"/>
                  <a:lumOff val="6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816-2FBC-45CD-A731-32070F44B755}"/>
              </a:ext>
            </a:extLst>
          </p:cNvPr>
          <p:cNvSpPr/>
          <p:nvPr/>
        </p:nvSpPr>
        <p:spPr>
          <a:xfrm>
            <a:off x="3886200" y="4943176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(Total)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AD9277">
                  <a:lumMod val="60000"/>
                  <a:lumOff val="4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146375-6072-47EB-9517-AE556FA7FFD2}"/>
              </a:ext>
            </a:extLst>
          </p:cNvPr>
          <p:cNvCxnSpPr/>
          <p:nvPr/>
        </p:nvCxnSpPr>
        <p:spPr>
          <a:xfrm>
            <a:off x="2546127" y="4808726"/>
            <a:ext cx="5867400" cy="0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95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29838-D4D7-43C4-A6F4-9B0DBF17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2752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sum of squares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F984C0-DF9D-40CD-A4A4-930E3ADDB5FD}"/>
              </a:ext>
            </a:extLst>
          </p:cNvPr>
          <p:cNvGraphicFramePr>
            <a:graphicFrameLocks noGrp="1"/>
          </p:cNvGraphicFramePr>
          <p:nvPr/>
        </p:nvGraphicFramePr>
        <p:xfrm>
          <a:off x="940160" y="2132741"/>
          <a:ext cx="4038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67748" y="2129112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67748" y="2129112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01600" t="-4762" r="-3200" b="-18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" t="-380328" r="-33142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12A8D1B6-267D-4D57-A88B-2DA55C682A0A}"/>
              </a:ext>
            </a:extLst>
          </p:cNvPr>
          <p:cNvSpPr/>
          <p:nvPr/>
        </p:nvSpPr>
        <p:spPr>
          <a:xfrm>
            <a:off x="4648200" y="1676400"/>
            <a:ext cx="3500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(within) / Error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740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29838-D4D7-43C4-A6F4-9B0DBF17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2752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sum of squares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F984C0-DF9D-40CD-A4A4-930E3ADDB5F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93148" y="4419600"/>
          <a:ext cx="4038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67748" y="2129112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67748" y="2129112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01600" t="-4762" r="-3200" b="-18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" t="-380328" r="-33142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12A8D1B6-267D-4D57-A88B-2DA55C682A0A}"/>
              </a:ext>
            </a:extLst>
          </p:cNvPr>
          <p:cNvSpPr/>
          <p:nvPr/>
        </p:nvSpPr>
        <p:spPr>
          <a:xfrm>
            <a:off x="4648200" y="1676400"/>
            <a:ext cx="3500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(within) / Error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C7F8426-8821-4AF1-9DD6-D20816DBC1E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9428" y="2131060"/>
          <a:ext cx="122873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734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79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2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010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817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29838-D4D7-43C4-A6F4-9B0DBF17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2752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sum of squares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F984C0-DF9D-40CD-A4A4-930E3ADDB5FD}"/>
              </a:ext>
            </a:extLst>
          </p:cNvPr>
          <p:cNvGraphicFramePr>
            <a:graphicFrameLocks noGrp="1"/>
          </p:cNvGraphicFramePr>
          <p:nvPr/>
        </p:nvGraphicFramePr>
        <p:xfrm>
          <a:off x="5193148" y="4419600"/>
          <a:ext cx="4038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67748" y="2129112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67748" y="2129112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01600" t="-4762" r="-3200" b="-18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" t="-380328" r="-33142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12A8D1B6-267D-4D57-A88B-2DA55C682A0A}"/>
              </a:ext>
            </a:extLst>
          </p:cNvPr>
          <p:cNvSpPr/>
          <p:nvPr/>
        </p:nvSpPr>
        <p:spPr>
          <a:xfrm>
            <a:off x="4648200" y="1676400"/>
            <a:ext cx="3500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(within) / Error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C7F8426-8821-4AF1-9DD6-D20816DBC1E0}"/>
              </a:ext>
            </a:extLst>
          </p:cNvPr>
          <p:cNvGraphicFramePr>
            <a:graphicFrameLocks noGrp="1"/>
          </p:cNvGraphicFramePr>
          <p:nvPr/>
        </p:nvGraphicFramePr>
        <p:xfrm>
          <a:off x="299428" y="2131060"/>
          <a:ext cx="122873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734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79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2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010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00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129737D-1D46-4C2A-BFA2-00074FD2DA28}"/>
              </a:ext>
            </a:extLst>
          </p:cNvPr>
          <p:cNvSpPr/>
          <p:nvPr/>
        </p:nvSpPr>
        <p:spPr>
          <a:xfrm>
            <a:off x="6188647" y="39264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178ED0-9C10-4F9E-A439-45907960DF17}"/>
              </a:ext>
            </a:extLst>
          </p:cNvPr>
          <p:cNvSpPr/>
          <p:nvPr/>
        </p:nvSpPr>
        <p:spPr>
          <a:xfrm>
            <a:off x="7110545" y="3926486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0DE7B9-E482-498D-98AC-E452AFD2E01B}"/>
              </a:ext>
            </a:extLst>
          </p:cNvPr>
          <p:cNvSpPr/>
          <p:nvPr/>
        </p:nvSpPr>
        <p:spPr>
          <a:xfrm>
            <a:off x="7991139" y="3926486"/>
            <a:ext cx="803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5.25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730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29838-D4D7-43C4-A6F4-9B0DBF17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2752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sum of squares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F984C0-DF9D-40CD-A4A4-930E3ADDB5FD}"/>
              </a:ext>
            </a:extLst>
          </p:cNvPr>
          <p:cNvGraphicFramePr>
            <a:graphicFrameLocks noGrp="1"/>
          </p:cNvGraphicFramePr>
          <p:nvPr/>
        </p:nvGraphicFramePr>
        <p:xfrm>
          <a:off x="5193148" y="4419600"/>
          <a:ext cx="4038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67748" y="2129112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67748" y="2129112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01600" t="-4762" r="-3200" b="-18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" t="-380328" r="-33142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12A8D1B6-267D-4D57-A88B-2DA55C682A0A}"/>
              </a:ext>
            </a:extLst>
          </p:cNvPr>
          <p:cNvSpPr/>
          <p:nvPr/>
        </p:nvSpPr>
        <p:spPr>
          <a:xfrm>
            <a:off x="4648200" y="1676400"/>
            <a:ext cx="3500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(within) / Error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C7F8426-8821-4AF1-9DD6-D20816DBC1E0}"/>
              </a:ext>
            </a:extLst>
          </p:cNvPr>
          <p:cNvGraphicFramePr>
            <a:graphicFrameLocks noGrp="1"/>
          </p:cNvGraphicFramePr>
          <p:nvPr/>
        </p:nvGraphicFramePr>
        <p:xfrm>
          <a:off x="299428" y="2131060"/>
          <a:ext cx="122873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734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79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2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010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00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129737D-1D46-4C2A-BFA2-00074FD2DA28}"/>
              </a:ext>
            </a:extLst>
          </p:cNvPr>
          <p:cNvSpPr/>
          <p:nvPr/>
        </p:nvSpPr>
        <p:spPr>
          <a:xfrm>
            <a:off x="1729864" y="2482368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178ED0-9C10-4F9E-A439-45907960DF17}"/>
              </a:ext>
            </a:extLst>
          </p:cNvPr>
          <p:cNvSpPr/>
          <p:nvPr/>
        </p:nvSpPr>
        <p:spPr>
          <a:xfrm>
            <a:off x="1729864" y="3238143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0DE7B9-E482-498D-98AC-E452AFD2E01B}"/>
              </a:ext>
            </a:extLst>
          </p:cNvPr>
          <p:cNvSpPr/>
          <p:nvPr/>
        </p:nvSpPr>
        <p:spPr>
          <a:xfrm>
            <a:off x="1729864" y="3993918"/>
            <a:ext cx="84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5.25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470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29838-D4D7-43C4-A6F4-9B0DBF17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2752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sum of squares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6F984C0-DF9D-40CD-A4A4-930E3ADDB5F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04034" y="4419600"/>
          <a:ext cx="4038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167748" y="2129112"/>
              <a:ext cx="4572000" cy="1747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29912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0679557"/>
                  </p:ext>
                </p:extLst>
              </p:nvPr>
            </p:nvGraphicFramePr>
            <p:xfrm>
              <a:off x="5167748" y="2129112"/>
              <a:ext cx="4572000" cy="1747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01600" t="-4762" r="-3200" b="-18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" t="-386667" r="-331429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12A8D1B6-267D-4D57-A88B-2DA55C682A0A}"/>
              </a:ext>
            </a:extLst>
          </p:cNvPr>
          <p:cNvSpPr/>
          <p:nvPr/>
        </p:nvSpPr>
        <p:spPr>
          <a:xfrm>
            <a:off x="4648200" y="1676400"/>
            <a:ext cx="3500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(within) / Error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C7F8426-8821-4AF1-9DD6-D20816DBC1E0}"/>
              </a:ext>
            </a:extLst>
          </p:cNvPr>
          <p:cNvGraphicFramePr>
            <a:graphicFrameLocks noGrp="1"/>
          </p:cNvGraphicFramePr>
          <p:nvPr/>
        </p:nvGraphicFramePr>
        <p:xfrm>
          <a:off x="299428" y="2131060"/>
          <a:ext cx="122873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734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79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2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010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00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129737D-1D46-4C2A-BFA2-00074FD2DA28}"/>
              </a:ext>
            </a:extLst>
          </p:cNvPr>
          <p:cNvSpPr/>
          <p:nvPr/>
        </p:nvSpPr>
        <p:spPr>
          <a:xfrm>
            <a:off x="1729864" y="2482368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178ED0-9C10-4F9E-A439-45907960DF17}"/>
              </a:ext>
            </a:extLst>
          </p:cNvPr>
          <p:cNvSpPr/>
          <p:nvPr/>
        </p:nvSpPr>
        <p:spPr>
          <a:xfrm>
            <a:off x="1729864" y="3238143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0DE7B9-E482-498D-98AC-E452AFD2E01B}"/>
              </a:ext>
            </a:extLst>
          </p:cNvPr>
          <p:cNvSpPr/>
          <p:nvPr/>
        </p:nvSpPr>
        <p:spPr>
          <a:xfrm>
            <a:off x="1729864" y="3993918"/>
            <a:ext cx="84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5.25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342C7-BF11-43FA-B3FB-F80E870F92C9}"/>
              </a:ext>
            </a:extLst>
          </p:cNvPr>
          <p:cNvSpPr/>
          <p:nvPr/>
        </p:nvSpPr>
        <p:spPr>
          <a:xfrm>
            <a:off x="1729864" y="285170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F9B815-5C50-47CB-B170-4350E9BC70B3}"/>
              </a:ext>
            </a:extLst>
          </p:cNvPr>
          <p:cNvSpPr/>
          <p:nvPr/>
        </p:nvSpPr>
        <p:spPr>
          <a:xfrm>
            <a:off x="1729864" y="3607475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427EE4-CAAD-4A07-A077-08CB50C399DC}"/>
              </a:ext>
            </a:extLst>
          </p:cNvPr>
          <p:cNvSpPr/>
          <p:nvPr/>
        </p:nvSpPr>
        <p:spPr>
          <a:xfrm>
            <a:off x="1729864" y="4363250"/>
            <a:ext cx="84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5.25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1AA8BB3-D9D5-4936-A388-67460B426B1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70997" y="2133600"/>
          <a:ext cx="21105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585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(4 – 4)² = 0 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 – 4)² = 1 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 – 4.5)² = 0.25 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79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(6 – 4.5)² = 2.25 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2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(5 – 5.25)² = 0.0625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010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(7 – 5.25)² = 3.0625 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2654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AC0F94-A866-4C1C-9FAA-1B7505C5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175260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1: State the null hypothesis and alternative hypothesis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9FD4A4-9198-4135-B671-110821FFBB7E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367280"/>
          <a:ext cx="29718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70612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8E379EA-77EC-4FD4-BBA8-FF7572F605FF}"/>
              </a:ext>
            </a:extLst>
          </p:cNvPr>
          <p:cNvSpPr/>
          <p:nvPr/>
        </p:nvSpPr>
        <p:spPr>
          <a:xfrm>
            <a:off x="3736572" y="2380916"/>
            <a:ext cx="1710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Null hypothesis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BCD01C-3DBE-4AD3-829F-F98AD1B880EB}"/>
              </a:ext>
            </a:extLst>
          </p:cNvPr>
          <p:cNvSpPr/>
          <p:nvPr/>
        </p:nvSpPr>
        <p:spPr>
          <a:xfrm>
            <a:off x="3736572" y="2914316"/>
            <a:ext cx="2359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Alternative hypothesis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15BF4B-0A03-4F85-BBC7-58B4F1D1DCE0}"/>
                  </a:ext>
                </a:extLst>
              </p:cNvPr>
              <p:cNvSpPr txBox="1"/>
              <p:nvPr/>
            </p:nvSpPr>
            <p:spPr>
              <a:xfrm>
                <a:off x="6433249" y="2432609"/>
                <a:ext cx="1720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15BF4B-0A03-4F85-BBC7-58B4F1D1D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249" y="2432609"/>
                <a:ext cx="1720151" cy="276999"/>
              </a:xfrm>
              <a:prstGeom prst="rect">
                <a:avLst/>
              </a:prstGeom>
              <a:blipFill>
                <a:blip r:embed="rId2"/>
                <a:stretch>
                  <a:fillRect l="-2473" r="-70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66625-C426-439B-B3F8-B5CA2A1A6BE2}"/>
                  </a:ext>
                </a:extLst>
              </p:cNvPr>
              <p:cNvSpPr txBox="1"/>
              <p:nvPr/>
            </p:nvSpPr>
            <p:spPr>
              <a:xfrm>
                <a:off x="6403572" y="2960482"/>
                <a:ext cx="1720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≠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≠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66625-C426-439B-B3F8-B5CA2A1A6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72" y="2960482"/>
                <a:ext cx="1720151" cy="276999"/>
              </a:xfrm>
              <a:prstGeom prst="rect">
                <a:avLst/>
              </a:prstGeom>
              <a:blipFill>
                <a:blip r:embed="rId3"/>
                <a:stretch>
                  <a:fillRect l="-2120" r="-353" b="-244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8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29838-D4D7-43C4-A6F4-9B0DBF17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2752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sum of squares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225990" y="2197524"/>
              <a:ext cx="4572000" cy="1747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29912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2265496"/>
                  </p:ext>
                </p:extLst>
              </p:nvPr>
            </p:nvGraphicFramePr>
            <p:xfrm>
              <a:off x="6225990" y="2197524"/>
              <a:ext cx="4572000" cy="1747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01600" t="-4762" r="-3200" b="-18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" t="-388333" r="-33142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12A8D1B6-267D-4D57-A88B-2DA55C682A0A}"/>
              </a:ext>
            </a:extLst>
          </p:cNvPr>
          <p:cNvSpPr/>
          <p:nvPr/>
        </p:nvSpPr>
        <p:spPr>
          <a:xfrm>
            <a:off x="4648200" y="1676400"/>
            <a:ext cx="3500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(within) / Error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29737D-1D46-4C2A-BFA2-00074FD2DA28}"/>
              </a:ext>
            </a:extLst>
          </p:cNvPr>
          <p:cNvSpPr/>
          <p:nvPr/>
        </p:nvSpPr>
        <p:spPr>
          <a:xfrm>
            <a:off x="201867" y="2634768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178ED0-9C10-4F9E-A439-45907960DF17}"/>
              </a:ext>
            </a:extLst>
          </p:cNvPr>
          <p:cNvSpPr/>
          <p:nvPr/>
        </p:nvSpPr>
        <p:spPr>
          <a:xfrm>
            <a:off x="201867" y="3390543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0DE7B9-E482-498D-98AC-E452AFD2E01B}"/>
              </a:ext>
            </a:extLst>
          </p:cNvPr>
          <p:cNvSpPr/>
          <p:nvPr/>
        </p:nvSpPr>
        <p:spPr>
          <a:xfrm>
            <a:off x="201867" y="4146318"/>
            <a:ext cx="84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5.25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342C7-BF11-43FA-B3FB-F80E870F92C9}"/>
              </a:ext>
            </a:extLst>
          </p:cNvPr>
          <p:cNvSpPr/>
          <p:nvPr/>
        </p:nvSpPr>
        <p:spPr>
          <a:xfrm>
            <a:off x="201867" y="300410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F9B815-5C50-47CB-B170-4350E9BC70B3}"/>
              </a:ext>
            </a:extLst>
          </p:cNvPr>
          <p:cNvSpPr/>
          <p:nvPr/>
        </p:nvSpPr>
        <p:spPr>
          <a:xfrm>
            <a:off x="201867" y="3759875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427EE4-CAAD-4A07-A077-08CB50C399DC}"/>
              </a:ext>
            </a:extLst>
          </p:cNvPr>
          <p:cNvSpPr/>
          <p:nvPr/>
        </p:nvSpPr>
        <p:spPr>
          <a:xfrm>
            <a:off x="201867" y="4515650"/>
            <a:ext cx="84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5.25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1AA8BB3-D9D5-4936-A388-67460B426B1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43000" y="2286000"/>
          <a:ext cx="21105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585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(4 – 4)² = 0 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 – 4)² = 1 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 – 4.5)² = 0.25 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79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(6 – 4.5)² = 2.25 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2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(5 – 5.25)² = 0.0625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010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(7 – 5.25)² = 3.0625 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00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71D2EA0-0E4A-4706-A42D-ED3007E6FF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88726" y="2293595"/>
          <a:ext cx="21105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585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(2 – 4)² = 4 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 – 4)² = 1 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(3 – 4.5)² = 2.25 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79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(4 – 4.5)² = 0.25 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2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(4 – 5.25)² = 1.5625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010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(5 – 5.25)² = 0.0625 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00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372C9F4-7386-45C3-9B03-1599AB82A4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33247" y="4330984"/>
          <a:ext cx="4038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969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29838-D4D7-43C4-A6F4-9B0DBF17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2752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sum of squares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25990" y="2197524"/>
              <a:ext cx="4572000" cy="1747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29912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25990" y="2197524"/>
              <a:ext cx="4572000" cy="1747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01600" t="-4762" r="-3200" b="-18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" t="-388333" r="-33142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12A8D1B6-267D-4D57-A88B-2DA55C682A0A}"/>
              </a:ext>
            </a:extLst>
          </p:cNvPr>
          <p:cNvSpPr/>
          <p:nvPr/>
        </p:nvSpPr>
        <p:spPr>
          <a:xfrm>
            <a:off x="4648200" y="1676400"/>
            <a:ext cx="3500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(within) / Error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29737D-1D46-4C2A-BFA2-00074FD2DA28}"/>
              </a:ext>
            </a:extLst>
          </p:cNvPr>
          <p:cNvSpPr/>
          <p:nvPr/>
        </p:nvSpPr>
        <p:spPr>
          <a:xfrm>
            <a:off x="201867" y="2634768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178ED0-9C10-4F9E-A439-45907960DF17}"/>
              </a:ext>
            </a:extLst>
          </p:cNvPr>
          <p:cNvSpPr/>
          <p:nvPr/>
        </p:nvSpPr>
        <p:spPr>
          <a:xfrm>
            <a:off x="201867" y="3390543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0DE7B9-E482-498D-98AC-E452AFD2E01B}"/>
              </a:ext>
            </a:extLst>
          </p:cNvPr>
          <p:cNvSpPr/>
          <p:nvPr/>
        </p:nvSpPr>
        <p:spPr>
          <a:xfrm>
            <a:off x="201867" y="4146318"/>
            <a:ext cx="84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5.25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342C7-BF11-43FA-B3FB-F80E870F92C9}"/>
              </a:ext>
            </a:extLst>
          </p:cNvPr>
          <p:cNvSpPr/>
          <p:nvPr/>
        </p:nvSpPr>
        <p:spPr>
          <a:xfrm>
            <a:off x="201867" y="300410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F9B815-5C50-47CB-B170-4350E9BC70B3}"/>
              </a:ext>
            </a:extLst>
          </p:cNvPr>
          <p:cNvSpPr/>
          <p:nvPr/>
        </p:nvSpPr>
        <p:spPr>
          <a:xfrm>
            <a:off x="201867" y="3759875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427EE4-CAAD-4A07-A077-08CB50C399DC}"/>
              </a:ext>
            </a:extLst>
          </p:cNvPr>
          <p:cNvSpPr/>
          <p:nvPr/>
        </p:nvSpPr>
        <p:spPr>
          <a:xfrm>
            <a:off x="201867" y="4515650"/>
            <a:ext cx="84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5.25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1AA8BB3-D9D5-4936-A388-67460B426B19}"/>
              </a:ext>
            </a:extLst>
          </p:cNvPr>
          <p:cNvGraphicFramePr>
            <a:graphicFrameLocks noGrp="1"/>
          </p:cNvGraphicFramePr>
          <p:nvPr/>
        </p:nvGraphicFramePr>
        <p:xfrm>
          <a:off x="1143000" y="2286000"/>
          <a:ext cx="21105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585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(4 – 4)² = 0 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 – 4)² = 1 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 – 4.5)² = 0.25 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79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(6 – 4.5)² = 2.25 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2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(5 – 5.25)² = 0.0625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010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(7 – 5.25)² = 3.0625 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00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71D2EA0-0E4A-4706-A42D-ED3007E6FF5B}"/>
              </a:ext>
            </a:extLst>
          </p:cNvPr>
          <p:cNvGraphicFramePr>
            <a:graphicFrameLocks noGrp="1"/>
          </p:cNvGraphicFramePr>
          <p:nvPr/>
        </p:nvGraphicFramePr>
        <p:xfrm>
          <a:off x="3588726" y="2293595"/>
          <a:ext cx="21105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585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(2 – 4)² = 4 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 – 4)² = 1 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(3 – 4.5)² = 2.25 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79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(4 – 4.5)² = 0.25 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2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(4 – 5.25)² = 1.5625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010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(5 – 5.25)² = 0.0625 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00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372C9F4-7386-45C3-9B03-1599AB82A40D}"/>
              </a:ext>
            </a:extLst>
          </p:cNvPr>
          <p:cNvGraphicFramePr>
            <a:graphicFrameLocks noGrp="1"/>
          </p:cNvGraphicFramePr>
          <p:nvPr/>
        </p:nvGraphicFramePr>
        <p:xfrm>
          <a:off x="6233247" y="4330984"/>
          <a:ext cx="4038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61B73E-74A7-4B6D-8DA4-5C58B2628385}"/>
                  </a:ext>
                </a:extLst>
              </p:cNvPr>
              <p:cNvSpPr txBox="1"/>
              <p:nvPr/>
            </p:nvSpPr>
            <p:spPr>
              <a:xfrm>
                <a:off x="1143000" y="5090007"/>
                <a:ext cx="262346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=6.625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61B73E-74A7-4B6D-8DA4-5C58B2628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090007"/>
                <a:ext cx="2623464" cy="615553"/>
              </a:xfrm>
              <a:prstGeom prst="rect">
                <a:avLst/>
              </a:prstGeom>
              <a:blipFill>
                <a:blip r:embed="rId3"/>
                <a:stretch>
                  <a:fillRect t="-25743" b="-485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F0B653-4525-491A-832B-9353747B6555}"/>
                  </a:ext>
                </a:extLst>
              </p:cNvPr>
              <p:cNvSpPr txBox="1"/>
              <p:nvPr/>
            </p:nvSpPr>
            <p:spPr>
              <a:xfrm>
                <a:off x="3609783" y="5090006"/>
                <a:ext cx="262346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=9.125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F0B653-4525-491A-832B-9353747B6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83" y="5090006"/>
                <a:ext cx="2623464" cy="615553"/>
              </a:xfrm>
              <a:prstGeom prst="rect">
                <a:avLst/>
              </a:prstGeom>
              <a:blipFill>
                <a:blip r:embed="rId4"/>
                <a:stretch>
                  <a:fillRect t="-25743" b="-485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1463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29838-D4D7-43C4-A6F4-9B0DBF17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2752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sum of squares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25990" y="2197524"/>
              <a:ext cx="4572000" cy="1747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29912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081E11E5-6FC6-4865-8FED-27D1DDFF9E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25990" y="2197524"/>
              <a:ext cx="4572000" cy="1747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01600" t="-4762" r="-3200" b="-18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" t="-388333" r="-33142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12A8D1B6-267D-4D57-A88B-2DA55C682A0A}"/>
              </a:ext>
            </a:extLst>
          </p:cNvPr>
          <p:cNvSpPr/>
          <p:nvPr/>
        </p:nvSpPr>
        <p:spPr>
          <a:xfrm>
            <a:off x="4648200" y="1676400"/>
            <a:ext cx="3500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(within) / Error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29737D-1D46-4C2A-BFA2-00074FD2DA28}"/>
              </a:ext>
            </a:extLst>
          </p:cNvPr>
          <p:cNvSpPr/>
          <p:nvPr/>
        </p:nvSpPr>
        <p:spPr>
          <a:xfrm>
            <a:off x="201867" y="2634768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178ED0-9C10-4F9E-A439-45907960DF17}"/>
              </a:ext>
            </a:extLst>
          </p:cNvPr>
          <p:cNvSpPr/>
          <p:nvPr/>
        </p:nvSpPr>
        <p:spPr>
          <a:xfrm>
            <a:off x="201867" y="3390543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0DE7B9-E482-498D-98AC-E452AFD2E01B}"/>
              </a:ext>
            </a:extLst>
          </p:cNvPr>
          <p:cNvSpPr/>
          <p:nvPr/>
        </p:nvSpPr>
        <p:spPr>
          <a:xfrm>
            <a:off x="201867" y="4146318"/>
            <a:ext cx="84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5.25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342C7-BF11-43FA-B3FB-F80E870F92C9}"/>
              </a:ext>
            </a:extLst>
          </p:cNvPr>
          <p:cNvSpPr/>
          <p:nvPr/>
        </p:nvSpPr>
        <p:spPr>
          <a:xfrm>
            <a:off x="201867" y="300410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F9B815-5C50-47CB-B170-4350E9BC70B3}"/>
              </a:ext>
            </a:extLst>
          </p:cNvPr>
          <p:cNvSpPr/>
          <p:nvPr/>
        </p:nvSpPr>
        <p:spPr>
          <a:xfrm>
            <a:off x="201867" y="3759875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4.5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427EE4-CAAD-4A07-A077-08CB50C399DC}"/>
              </a:ext>
            </a:extLst>
          </p:cNvPr>
          <p:cNvSpPr/>
          <p:nvPr/>
        </p:nvSpPr>
        <p:spPr>
          <a:xfrm>
            <a:off x="201867" y="4515650"/>
            <a:ext cx="843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∅ 5.25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1AA8BB3-D9D5-4936-A388-67460B426B19}"/>
              </a:ext>
            </a:extLst>
          </p:cNvPr>
          <p:cNvGraphicFramePr>
            <a:graphicFrameLocks noGrp="1"/>
          </p:cNvGraphicFramePr>
          <p:nvPr/>
        </p:nvGraphicFramePr>
        <p:xfrm>
          <a:off x="1143000" y="2286000"/>
          <a:ext cx="21105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585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(4 – 4)² = 0 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 – 4)² = 1 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 – 4.5)² = 0.25 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79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(6 – 4.5)² = 2.25 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2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(5 – 5.25)² = 0.0625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010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(7 – 5.25)² = 3.0625 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00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71D2EA0-0E4A-4706-A42D-ED3007E6FF5B}"/>
              </a:ext>
            </a:extLst>
          </p:cNvPr>
          <p:cNvGraphicFramePr>
            <a:graphicFrameLocks noGrp="1"/>
          </p:cNvGraphicFramePr>
          <p:nvPr/>
        </p:nvGraphicFramePr>
        <p:xfrm>
          <a:off x="3588726" y="2293595"/>
          <a:ext cx="21105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585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(2 – 4)² = 4 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(5 – 4)² = 1 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(3 – 4.5)² = 2.25 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79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(4 – 4.5)² = 0.25 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2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(4 – 5.25)² = 1.5625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010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(5 – 5.25)² = 0.0625 </a:t>
                      </a:r>
                      <a:endParaRPr lang="de-DE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00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372C9F4-7386-45C3-9B03-1599AB82A40D}"/>
              </a:ext>
            </a:extLst>
          </p:cNvPr>
          <p:cNvGraphicFramePr>
            <a:graphicFrameLocks noGrp="1"/>
          </p:cNvGraphicFramePr>
          <p:nvPr/>
        </p:nvGraphicFramePr>
        <p:xfrm>
          <a:off x="6233247" y="4330984"/>
          <a:ext cx="4038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61B73E-74A7-4B6D-8DA4-5C58B2628385}"/>
                  </a:ext>
                </a:extLst>
              </p:cNvPr>
              <p:cNvSpPr txBox="1"/>
              <p:nvPr/>
            </p:nvSpPr>
            <p:spPr>
              <a:xfrm>
                <a:off x="1143000" y="5090007"/>
                <a:ext cx="244572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B8640">
                            <a:lumMod val="40000"/>
                            <a:lumOff val="6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B8640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=6.625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61B73E-74A7-4B6D-8DA4-5C58B2628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090007"/>
                <a:ext cx="2445726" cy="492443"/>
              </a:xfrm>
              <a:prstGeom prst="rect">
                <a:avLst/>
              </a:prstGeom>
              <a:blipFill>
                <a:blip r:embed="rId3"/>
                <a:stretch>
                  <a:fillRect l="-249" t="-25926" b="-481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F0B653-4525-491A-832B-9353747B6555}"/>
                  </a:ext>
                </a:extLst>
              </p:cNvPr>
              <p:cNvSpPr txBox="1"/>
              <p:nvPr/>
            </p:nvSpPr>
            <p:spPr>
              <a:xfrm>
                <a:off x="3609783" y="5090006"/>
                <a:ext cx="262346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B8640">
                            <a:lumMod val="40000"/>
                            <a:lumOff val="6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B8640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=9.125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F0B653-4525-491A-832B-9353747B6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783" y="5090006"/>
                <a:ext cx="2623464" cy="492443"/>
              </a:xfrm>
              <a:prstGeom prst="rect">
                <a:avLst/>
              </a:prstGeom>
              <a:blipFill>
                <a:blip r:embed="rId4"/>
                <a:stretch>
                  <a:fillRect t="-25926" b="-481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1814C8-9AE9-473E-9C54-C65D2E845867}"/>
                  </a:ext>
                </a:extLst>
              </p:cNvPr>
              <p:cNvSpPr txBox="1"/>
              <p:nvPr/>
            </p:nvSpPr>
            <p:spPr>
              <a:xfrm>
                <a:off x="2276994" y="5838142"/>
                <a:ext cx="262346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=15.75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1814C8-9AE9-473E-9C54-C65D2E845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994" y="5838142"/>
                <a:ext cx="2623464" cy="615553"/>
              </a:xfrm>
              <a:prstGeom prst="rect">
                <a:avLst/>
              </a:prstGeom>
              <a:blipFill>
                <a:blip r:embed="rId5"/>
                <a:stretch>
                  <a:fillRect t="-25743" b="-485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83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464ADE-503E-4309-AB29-590A57ABF31D}"/>
              </a:ext>
            </a:extLst>
          </p:cNvPr>
          <p:cNvSpPr/>
          <p:nvPr/>
        </p:nvSpPr>
        <p:spPr>
          <a:xfrm>
            <a:off x="3361451" y="4903175"/>
            <a:ext cx="4312505" cy="38409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29838-D4D7-43C4-A6F4-9B0DBF17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2752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sum of squares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BEE64-555F-4C7B-BBF1-BE4CC4D476FC}"/>
              </a:ext>
            </a:extLst>
          </p:cNvPr>
          <p:cNvSpPr/>
          <p:nvPr/>
        </p:nvSpPr>
        <p:spPr>
          <a:xfrm>
            <a:off x="3886200" y="2743200"/>
            <a:ext cx="3263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B864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1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BB864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B864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(Age)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BB8640">
                  <a:lumMod val="40000"/>
                  <a:lumOff val="6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28A94F-C56A-4974-A852-140CC9A2E686}"/>
              </a:ext>
            </a:extLst>
          </p:cNvPr>
          <p:cNvSpPr/>
          <p:nvPr/>
        </p:nvSpPr>
        <p:spPr>
          <a:xfrm>
            <a:off x="3886200" y="3264932"/>
            <a:ext cx="3800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(Smoking)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6524D9-BAAD-486A-99E4-71469DEE245A}"/>
              </a:ext>
            </a:extLst>
          </p:cNvPr>
          <p:cNvSpPr/>
          <p:nvPr/>
        </p:nvSpPr>
        <p:spPr>
          <a:xfrm>
            <a:off x="3886200" y="3749260"/>
            <a:ext cx="3500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(within) / Error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010533-81AC-42F6-800C-F48EE22C0BB0}"/>
              </a:ext>
            </a:extLst>
          </p:cNvPr>
          <p:cNvSpPr/>
          <p:nvPr/>
        </p:nvSpPr>
        <p:spPr>
          <a:xfrm>
            <a:off x="3886200" y="4278868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(Both)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AD9277">
                  <a:lumMod val="60000"/>
                  <a:lumOff val="4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135D0B-6D33-4F54-ACE9-55E227F1F3E8}"/>
              </a:ext>
            </a:extLst>
          </p:cNvPr>
          <p:cNvSpPr/>
          <p:nvPr/>
        </p:nvSpPr>
        <p:spPr>
          <a:xfrm>
            <a:off x="3398105" y="325016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+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61DDBE-E574-43C0-85F7-3C4B56204A09}"/>
              </a:ext>
            </a:extLst>
          </p:cNvPr>
          <p:cNvSpPr/>
          <p:nvPr/>
        </p:nvSpPr>
        <p:spPr>
          <a:xfrm>
            <a:off x="3398105" y="3749260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+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0075B4-3DDA-497F-9937-95F7E2D1970E}"/>
              </a:ext>
            </a:extLst>
          </p:cNvPr>
          <p:cNvSpPr/>
          <p:nvPr/>
        </p:nvSpPr>
        <p:spPr>
          <a:xfrm>
            <a:off x="3420973" y="424835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+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9935910-89D4-4319-B506-81CE4F252F00}"/>
              </a:ext>
            </a:extLst>
          </p:cNvPr>
          <p:cNvSpPr/>
          <p:nvPr/>
        </p:nvSpPr>
        <p:spPr>
          <a:xfrm>
            <a:off x="7512905" y="2743200"/>
            <a:ext cx="237530" cy="2057400"/>
          </a:xfrm>
          <a:prstGeom prst="rightBrac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98DDFC-A0FD-43B4-97C3-F98474693A9D}"/>
              </a:ext>
            </a:extLst>
          </p:cNvPr>
          <p:cNvSpPr/>
          <p:nvPr/>
        </p:nvSpPr>
        <p:spPr>
          <a:xfrm>
            <a:off x="8024534" y="3564203"/>
            <a:ext cx="2383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(total)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6E0FDB-62A9-49BD-B39F-67B78FDBE9F7}"/>
              </a:ext>
            </a:extLst>
          </p:cNvPr>
          <p:cNvSpPr/>
          <p:nvPr/>
        </p:nvSpPr>
        <p:spPr>
          <a:xfrm>
            <a:off x="3389988" y="2757942"/>
            <a:ext cx="532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B864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BB8640">
                  <a:lumMod val="40000"/>
                  <a:lumOff val="6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29A334-F96A-4256-8DCA-B5801E48AE05}"/>
              </a:ext>
            </a:extLst>
          </p:cNvPr>
          <p:cNvSpPr/>
          <p:nvPr/>
        </p:nvSpPr>
        <p:spPr>
          <a:xfrm>
            <a:off x="2557013" y="2743200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6.75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39EDE8-C5A0-463B-B16C-80D96EC90136}"/>
              </a:ext>
            </a:extLst>
          </p:cNvPr>
          <p:cNvSpPr/>
          <p:nvPr/>
        </p:nvSpPr>
        <p:spPr>
          <a:xfrm>
            <a:off x="2304831" y="3244334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3.1668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F98DA8-F9DB-44BF-B03A-ECBB5BE4A506}"/>
              </a:ext>
            </a:extLst>
          </p:cNvPr>
          <p:cNvSpPr/>
          <p:nvPr/>
        </p:nvSpPr>
        <p:spPr>
          <a:xfrm>
            <a:off x="3138714" y="3257941"/>
            <a:ext cx="532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B864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BB8640">
                  <a:lumMod val="40000"/>
                  <a:lumOff val="6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816-2FBC-45CD-A731-32070F44B755}"/>
              </a:ext>
            </a:extLst>
          </p:cNvPr>
          <p:cNvSpPr/>
          <p:nvPr/>
        </p:nvSpPr>
        <p:spPr>
          <a:xfrm>
            <a:off x="3886200" y="4943176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(Total)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AD9277">
                  <a:lumMod val="60000"/>
                  <a:lumOff val="4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146375-6072-47EB-9517-AE556FA7FFD2}"/>
              </a:ext>
            </a:extLst>
          </p:cNvPr>
          <p:cNvCxnSpPr/>
          <p:nvPr/>
        </p:nvCxnSpPr>
        <p:spPr>
          <a:xfrm>
            <a:off x="2546127" y="4808726"/>
            <a:ext cx="5867400" cy="0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88AA74C-1764-40AF-85EB-F64CDD5CB46A}"/>
              </a:ext>
            </a:extLst>
          </p:cNvPr>
          <p:cNvSpPr/>
          <p:nvPr/>
        </p:nvSpPr>
        <p:spPr>
          <a:xfrm>
            <a:off x="2305112" y="3771900"/>
            <a:ext cx="71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15.75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45B278-5874-4167-B577-FDB3C937785E}"/>
              </a:ext>
            </a:extLst>
          </p:cNvPr>
          <p:cNvSpPr/>
          <p:nvPr/>
        </p:nvSpPr>
        <p:spPr>
          <a:xfrm>
            <a:off x="2960539" y="3780026"/>
            <a:ext cx="532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B864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BB8640">
                  <a:lumMod val="40000"/>
                  <a:lumOff val="6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1312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29838-D4D7-43C4-A6F4-9B0DBF17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2752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sum of squares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704A20-93C0-46E9-946F-1E479DA9E902}"/>
              </a:ext>
            </a:extLst>
          </p:cNvPr>
          <p:cNvGraphicFramePr>
            <a:graphicFrameLocks noGrp="1"/>
          </p:cNvGraphicFramePr>
          <p:nvPr/>
        </p:nvGraphicFramePr>
        <p:xfrm>
          <a:off x="940160" y="2132741"/>
          <a:ext cx="4038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BFAD9B47-B63C-4925-B52E-586BC091312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67748" y="2129112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BFAD9B47-B63C-4925-B52E-586BC091312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67748" y="2129112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01600" t="-4762" r="-3200" b="-18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" t="-380328" r="-33142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1912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29838-D4D7-43C4-A6F4-9B0DBF17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2752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sum of squares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704A20-93C0-46E9-946F-1E479DA9E90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67748" y="4165802"/>
          <a:ext cx="4038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BFAD9B47-B63C-4925-B52E-586BC091312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67748" y="2129112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BFAD9B47-B63C-4925-B52E-586BC091312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67748" y="2129112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01600" t="-4762" r="-3200" b="-18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" t="-380328" r="-33142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00C082-60A1-421C-A27C-0249B7313A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66800" y="1933505"/>
          <a:ext cx="738105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105">
                  <a:extLst>
                    <a:ext uri="{9D8B030D-6E8A-4147-A177-3AD203B41FA5}">
                      <a16:colId xmlns:a16="http://schemas.microsoft.com/office/drawing/2014/main" val="1627889375"/>
                    </a:ext>
                  </a:extLst>
                </a:gridCol>
              </a:tblGrid>
              <a:tr h="272841"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62196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520121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93145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426264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536759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49230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904485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367245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198468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490364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657609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892559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25208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70C896-0643-4921-88CE-1B68E19600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0945" y="1933505"/>
          <a:ext cx="1055508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08">
                  <a:extLst>
                    <a:ext uri="{9D8B030D-6E8A-4147-A177-3AD203B41FA5}">
                      <a16:colId xmlns:a16="http://schemas.microsoft.com/office/drawing/2014/main" val="1627889375"/>
                    </a:ext>
                  </a:extLst>
                </a:gridCol>
              </a:tblGrid>
              <a:tr h="272841">
                <a:tc>
                  <a:txBody>
                    <a:bodyPr/>
                    <a:lstStyle/>
                    <a:p>
                      <a:r>
                        <a:rPr lang="en-US" sz="1600" dirty="0"/>
                        <a:t>Average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62196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3BA68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4.58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520121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3BA68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4.58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93145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3BA68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4.58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426264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3BA68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4.58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536759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3BA68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4.58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49230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3BA68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4.58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904485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3BA68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4.58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367245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3BA68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4.58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198468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3BA68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4.58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490364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3BA68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4.58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657609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3BA68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4.58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892559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D3BA68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4.58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252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287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29838-D4D7-43C4-A6F4-9B0DBF17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2752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sum of squares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704A20-93C0-46E9-946F-1E479DA9E90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48400" y="4151490"/>
          <a:ext cx="4038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BFAD9B47-B63C-4925-B52E-586BC091312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248400" y="2114800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BFAD9B47-B63C-4925-B52E-586BC09131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6110110"/>
                  </p:ext>
                </p:extLst>
              </p:nvPr>
            </p:nvGraphicFramePr>
            <p:xfrm>
              <a:off x="6248400" y="2114800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01600" t="-4717" r="-4000" b="-1867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143" t="-381967" r="-33142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00C082-60A1-421C-A27C-0249B7313A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72326" y="1896581"/>
          <a:ext cx="738105" cy="437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105">
                  <a:extLst>
                    <a:ext uri="{9D8B030D-6E8A-4147-A177-3AD203B41FA5}">
                      <a16:colId xmlns:a16="http://schemas.microsoft.com/office/drawing/2014/main" val="1627889375"/>
                    </a:ext>
                  </a:extLst>
                </a:gridCol>
              </a:tblGrid>
              <a:tr h="336635"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62196"/>
                  </a:ext>
                </a:extLst>
              </a:tr>
              <a:tr h="336635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520121"/>
                  </a:ext>
                </a:extLst>
              </a:tr>
              <a:tr h="336635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93145"/>
                  </a:ext>
                </a:extLst>
              </a:tr>
              <a:tr h="336635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426264"/>
                  </a:ext>
                </a:extLst>
              </a:tr>
              <a:tr h="336635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536759"/>
                  </a:ext>
                </a:extLst>
              </a:tr>
              <a:tr h="336635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49230"/>
                  </a:ext>
                </a:extLst>
              </a:tr>
              <a:tr h="336635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904485"/>
                  </a:ext>
                </a:extLst>
              </a:tr>
              <a:tr h="336635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367245"/>
                  </a:ext>
                </a:extLst>
              </a:tr>
              <a:tr h="336635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198468"/>
                  </a:ext>
                </a:extLst>
              </a:tr>
              <a:tr h="336635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490364"/>
                  </a:ext>
                </a:extLst>
              </a:tr>
              <a:tr h="336635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657609"/>
                  </a:ext>
                </a:extLst>
              </a:tr>
              <a:tr h="336635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892559"/>
                  </a:ext>
                </a:extLst>
              </a:tr>
              <a:tr h="336635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25208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70C896-0643-4921-88CE-1B68E19600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23860" y="1915041"/>
          <a:ext cx="1055508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08">
                  <a:extLst>
                    <a:ext uri="{9D8B030D-6E8A-4147-A177-3AD203B41FA5}">
                      <a16:colId xmlns:a16="http://schemas.microsoft.com/office/drawing/2014/main" val="1627889375"/>
                    </a:ext>
                  </a:extLst>
                </a:gridCol>
              </a:tblGrid>
              <a:tr h="272841">
                <a:tc>
                  <a:txBody>
                    <a:bodyPr/>
                    <a:lstStyle/>
                    <a:p>
                      <a:r>
                        <a:rPr lang="en-US" sz="1600" dirty="0"/>
                        <a:t>Average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62196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3BA68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4.58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520121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3BA68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4.58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93145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3BA68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4.58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426264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3BA68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4.58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536759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3BA68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4.58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49230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3BA68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4.58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904485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3BA68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4.58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367245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3BA68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4.58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198468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3BA68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4.58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490364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3BA68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4.58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657609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D3BA68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4.58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892559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D3BA68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4.58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25208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0646D42-BCA1-472A-9345-162DF215D7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67245" y="1915041"/>
          <a:ext cx="1974323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323">
                  <a:extLst>
                    <a:ext uri="{9D8B030D-6E8A-4147-A177-3AD203B41FA5}">
                      <a16:colId xmlns:a16="http://schemas.microsoft.com/office/drawing/2014/main" val="1627889375"/>
                    </a:ext>
                  </a:extLst>
                </a:gridCol>
              </a:tblGrid>
              <a:tr h="272841">
                <a:tc>
                  <a:txBody>
                    <a:bodyPr/>
                    <a:lstStyle/>
                    <a:p>
                      <a:r>
                        <a:rPr lang="en-US" sz="1600" dirty="0"/>
                        <a:t>Sum of squares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62196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(4 - 4.58)² = 0.3364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520121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(5 - 4.58)² = 0.1764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93145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(2-  4.58)² = 6.6564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426264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(5 - 4.58)² </a:t>
                      </a: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0.1764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536759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(5 - </a:t>
                      </a: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4.58)² = 0.1764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49230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(6 - 4.58)² = 2.0164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904485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(3 - 4.58)² </a:t>
                      </a: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2.4964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367245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(4 - 4.58)² </a:t>
                      </a: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0.3364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198468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(5 - 4.58)² </a:t>
                      </a: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0.1764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490364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(7 - 4.58)² = 5.8564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657609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(4 - 4.58)² </a:t>
                      </a: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0.3364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892559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(5 - 4.58)² </a:t>
                      </a: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0.1764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252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5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29838-D4D7-43C4-A6F4-9B0DBF17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2752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sum of squares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704A20-93C0-46E9-946F-1E479DA9E902}"/>
              </a:ext>
            </a:extLst>
          </p:cNvPr>
          <p:cNvGraphicFramePr>
            <a:graphicFrameLocks noGrp="1"/>
          </p:cNvGraphicFramePr>
          <p:nvPr/>
        </p:nvGraphicFramePr>
        <p:xfrm>
          <a:off x="6248400" y="4151490"/>
          <a:ext cx="4038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BFAD9B47-B63C-4925-B52E-586BC091312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48400" y="2114800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BFAD9B47-B63C-4925-B52E-586BC091312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48400" y="2114800"/>
              <a:ext cx="4572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799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762001">
                      <a:extLst>
                        <a:ext uri="{9D8B030D-6E8A-4147-A177-3AD203B41FA5}">
                          <a16:colId xmlns:a16="http://schemas.microsoft.com/office/drawing/2014/main" val="40941869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01600" t="-4717" r="-4000" b="-1867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5.33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3.83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143" t="-381967" r="-33142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4.5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1"/>
                              </a:solidFill>
                            </a:rPr>
                            <a:t>5.25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4.58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00351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0646D42-BCA1-472A-9345-162DF215D740}"/>
              </a:ext>
            </a:extLst>
          </p:cNvPr>
          <p:cNvGraphicFramePr>
            <a:graphicFrameLocks noGrp="1"/>
          </p:cNvGraphicFramePr>
          <p:nvPr/>
        </p:nvGraphicFramePr>
        <p:xfrm>
          <a:off x="3567245" y="1915041"/>
          <a:ext cx="1974323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323">
                  <a:extLst>
                    <a:ext uri="{9D8B030D-6E8A-4147-A177-3AD203B41FA5}">
                      <a16:colId xmlns:a16="http://schemas.microsoft.com/office/drawing/2014/main" val="1627889375"/>
                    </a:ext>
                  </a:extLst>
                </a:gridCol>
              </a:tblGrid>
              <a:tr h="272841">
                <a:tc>
                  <a:txBody>
                    <a:bodyPr/>
                    <a:lstStyle/>
                    <a:p>
                      <a:r>
                        <a:rPr lang="en-US" sz="1600" dirty="0"/>
                        <a:t>Sum of squares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62196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(4 - 4.58)² = 0.3364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520121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(5 - 4.58)² = 0.1764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93145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(2-  4.58)² = 6.6564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426264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(5 - 4.58)² </a:t>
                      </a: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0.1764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536759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(5 - </a:t>
                      </a: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4.58)² = 0.1764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49230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(6 - 4.58)² = 2.0164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904485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(3 - 4.58)² </a:t>
                      </a: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2.4964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367245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(4 - 4.58)² </a:t>
                      </a: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0.3364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198468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(5 - 4.58)² </a:t>
                      </a: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0.1764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490364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(7 - 4.58)² = 5.8564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657609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(4 - 4.58)² </a:t>
                      </a: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0.3364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892559"/>
                  </a:ext>
                </a:extLst>
              </a:tr>
              <a:tr h="2728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(5 - 4.58)² </a:t>
                      </a: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0.1764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2520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F38C53-93A2-479C-8B88-79F62B7F65A8}"/>
                  </a:ext>
                </a:extLst>
              </p:cNvPr>
              <p:cNvSpPr txBox="1"/>
              <p:nvPr/>
            </p:nvSpPr>
            <p:spPr>
              <a:xfrm>
                <a:off x="762000" y="3786584"/>
                <a:ext cx="262346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=18.9168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F38C53-93A2-479C-8B88-79F62B7F6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786584"/>
                <a:ext cx="2623464" cy="615553"/>
              </a:xfrm>
              <a:prstGeom prst="rect">
                <a:avLst/>
              </a:prstGeom>
              <a:blipFill>
                <a:blip r:embed="rId3"/>
                <a:stretch>
                  <a:fillRect t="-24752" r="-698" b="-495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123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464ADE-503E-4309-AB29-590A57ABF31D}"/>
              </a:ext>
            </a:extLst>
          </p:cNvPr>
          <p:cNvSpPr/>
          <p:nvPr/>
        </p:nvSpPr>
        <p:spPr>
          <a:xfrm>
            <a:off x="3319165" y="4264104"/>
            <a:ext cx="4312505" cy="38409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29838-D4D7-43C4-A6F4-9B0DBF17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2752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sum of squares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BEE64-555F-4C7B-BBF1-BE4CC4D476FC}"/>
              </a:ext>
            </a:extLst>
          </p:cNvPr>
          <p:cNvSpPr/>
          <p:nvPr/>
        </p:nvSpPr>
        <p:spPr>
          <a:xfrm>
            <a:off x="3886200" y="2743200"/>
            <a:ext cx="3263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B864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1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BB864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B864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(Age)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BB8640">
                  <a:lumMod val="40000"/>
                  <a:lumOff val="6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28A94F-C56A-4974-A852-140CC9A2E686}"/>
              </a:ext>
            </a:extLst>
          </p:cNvPr>
          <p:cNvSpPr/>
          <p:nvPr/>
        </p:nvSpPr>
        <p:spPr>
          <a:xfrm>
            <a:off x="3886200" y="3264932"/>
            <a:ext cx="3800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(Smoking)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6524D9-BAAD-486A-99E4-71469DEE245A}"/>
              </a:ext>
            </a:extLst>
          </p:cNvPr>
          <p:cNvSpPr/>
          <p:nvPr/>
        </p:nvSpPr>
        <p:spPr>
          <a:xfrm>
            <a:off x="3886200" y="3749260"/>
            <a:ext cx="3500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(within) / Error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010533-81AC-42F6-800C-F48EE22C0BB0}"/>
              </a:ext>
            </a:extLst>
          </p:cNvPr>
          <p:cNvSpPr/>
          <p:nvPr/>
        </p:nvSpPr>
        <p:spPr>
          <a:xfrm>
            <a:off x="3886200" y="4278868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(Both)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AD9277">
                  <a:lumMod val="60000"/>
                  <a:lumOff val="4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135D0B-6D33-4F54-ACE9-55E227F1F3E8}"/>
              </a:ext>
            </a:extLst>
          </p:cNvPr>
          <p:cNvSpPr/>
          <p:nvPr/>
        </p:nvSpPr>
        <p:spPr>
          <a:xfrm>
            <a:off x="3398105" y="325016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+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61DDBE-E574-43C0-85F7-3C4B56204A09}"/>
              </a:ext>
            </a:extLst>
          </p:cNvPr>
          <p:cNvSpPr/>
          <p:nvPr/>
        </p:nvSpPr>
        <p:spPr>
          <a:xfrm>
            <a:off x="3398105" y="3749260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+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0075B4-3DDA-497F-9937-95F7E2D1970E}"/>
              </a:ext>
            </a:extLst>
          </p:cNvPr>
          <p:cNvSpPr/>
          <p:nvPr/>
        </p:nvSpPr>
        <p:spPr>
          <a:xfrm>
            <a:off x="3420973" y="424835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+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9935910-89D4-4319-B506-81CE4F252F00}"/>
              </a:ext>
            </a:extLst>
          </p:cNvPr>
          <p:cNvSpPr/>
          <p:nvPr/>
        </p:nvSpPr>
        <p:spPr>
          <a:xfrm>
            <a:off x="7512905" y="2743200"/>
            <a:ext cx="237530" cy="2057400"/>
          </a:xfrm>
          <a:prstGeom prst="rightBrac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98DDFC-A0FD-43B4-97C3-F98474693A9D}"/>
              </a:ext>
            </a:extLst>
          </p:cNvPr>
          <p:cNvSpPr/>
          <p:nvPr/>
        </p:nvSpPr>
        <p:spPr>
          <a:xfrm>
            <a:off x="8024534" y="3564203"/>
            <a:ext cx="2383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(total)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6E0FDB-62A9-49BD-B39F-67B78FDBE9F7}"/>
              </a:ext>
            </a:extLst>
          </p:cNvPr>
          <p:cNvSpPr/>
          <p:nvPr/>
        </p:nvSpPr>
        <p:spPr>
          <a:xfrm>
            <a:off x="3389988" y="2757942"/>
            <a:ext cx="532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B864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BB8640">
                  <a:lumMod val="40000"/>
                  <a:lumOff val="6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29A334-F96A-4256-8DCA-B5801E48AE05}"/>
              </a:ext>
            </a:extLst>
          </p:cNvPr>
          <p:cNvSpPr/>
          <p:nvPr/>
        </p:nvSpPr>
        <p:spPr>
          <a:xfrm>
            <a:off x="2557013" y="2743200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6.75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39EDE8-C5A0-463B-B16C-80D96EC90136}"/>
              </a:ext>
            </a:extLst>
          </p:cNvPr>
          <p:cNvSpPr/>
          <p:nvPr/>
        </p:nvSpPr>
        <p:spPr>
          <a:xfrm>
            <a:off x="2304831" y="3244334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3.1668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F98DA8-F9DB-44BF-B03A-ECBB5BE4A506}"/>
              </a:ext>
            </a:extLst>
          </p:cNvPr>
          <p:cNvSpPr/>
          <p:nvPr/>
        </p:nvSpPr>
        <p:spPr>
          <a:xfrm>
            <a:off x="3138714" y="3257941"/>
            <a:ext cx="532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B864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BB8640">
                  <a:lumMod val="40000"/>
                  <a:lumOff val="6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816-2FBC-45CD-A731-32070F44B755}"/>
              </a:ext>
            </a:extLst>
          </p:cNvPr>
          <p:cNvSpPr/>
          <p:nvPr/>
        </p:nvSpPr>
        <p:spPr>
          <a:xfrm>
            <a:off x="3886200" y="4943176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(Total)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AD9277">
                  <a:lumMod val="60000"/>
                  <a:lumOff val="4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146375-6072-47EB-9517-AE556FA7FFD2}"/>
              </a:ext>
            </a:extLst>
          </p:cNvPr>
          <p:cNvCxnSpPr/>
          <p:nvPr/>
        </p:nvCxnSpPr>
        <p:spPr>
          <a:xfrm>
            <a:off x="2546127" y="4808726"/>
            <a:ext cx="5867400" cy="0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88AA74C-1764-40AF-85EB-F64CDD5CB46A}"/>
              </a:ext>
            </a:extLst>
          </p:cNvPr>
          <p:cNvSpPr/>
          <p:nvPr/>
        </p:nvSpPr>
        <p:spPr>
          <a:xfrm>
            <a:off x="2305112" y="3771900"/>
            <a:ext cx="71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14.75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45B278-5874-4167-B577-FDB3C937785E}"/>
              </a:ext>
            </a:extLst>
          </p:cNvPr>
          <p:cNvSpPr/>
          <p:nvPr/>
        </p:nvSpPr>
        <p:spPr>
          <a:xfrm>
            <a:off x="2960539" y="3780026"/>
            <a:ext cx="532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B864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BB8640">
                  <a:lumMod val="40000"/>
                  <a:lumOff val="6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9E6B65-804A-4E0F-9313-2EB745FDAD0E}"/>
              </a:ext>
            </a:extLst>
          </p:cNvPr>
          <p:cNvSpPr/>
          <p:nvPr/>
        </p:nvSpPr>
        <p:spPr>
          <a:xfrm>
            <a:off x="2081562" y="4954488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18.9168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369009-EA1B-4BAC-9952-0B05A6A67BAA}"/>
              </a:ext>
            </a:extLst>
          </p:cNvPr>
          <p:cNvSpPr/>
          <p:nvPr/>
        </p:nvSpPr>
        <p:spPr>
          <a:xfrm>
            <a:off x="2967305" y="4946362"/>
            <a:ext cx="532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B864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BB8640">
                  <a:lumMod val="40000"/>
                  <a:lumOff val="6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154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29838-D4D7-43C4-A6F4-9B0DBF17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27525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sum of squares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BEE64-555F-4C7B-BBF1-BE4CC4D476FC}"/>
              </a:ext>
            </a:extLst>
          </p:cNvPr>
          <p:cNvSpPr/>
          <p:nvPr/>
        </p:nvSpPr>
        <p:spPr>
          <a:xfrm>
            <a:off x="2641851" y="2369521"/>
            <a:ext cx="3263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B864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1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BB864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B864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(Age)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BB8640">
                  <a:lumMod val="40000"/>
                  <a:lumOff val="6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28A94F-C56A-4974-A852-140CC9A2E686}"/>
              </a:ext>
            </a:extLst>
          </p:cNvPr>
          <p:cNvSpPr/>
          <p:nvPr/>
        </p:nvSpPr>
        <p:spPr>
          <a:xfrm>
            <a:off x="6248400" y="2394466"/>
            <a:ext cx="3800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(Smoking)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6524D9-BAAD-486A-99E4-71469DEE245A}"/>
              </a:ext>
            </a:extLst>
          </p:cNvPr>
          <p:cNvSpPr/>
          <p:nvPr/>
        </p:nvSpPr>
        <p:spPr>
          <a:xfrm>
            <a:off x="4648408" y="3287788"/>
            <a:ext cx="3500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(within) / Error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010533-81AC-42F6-800C-F48EE22C0BB0}"/>
              </a:ext>
            </a:extLst>
          </p:cNvPr>
          <p:cNvSpPr/>
          <p:nvPr/>
        </p:nvSpPr>
        <p:spPr>
          <a:xfrm>
            <a:off x="9351720" y="2844447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(Both)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AD9277">
                  <a:lumMod val="60000"/>
                  <a:lumOff val="4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29A334-F96A-4256-8DCA-B5801E48AE05}"/>
              </a:ext>
            </a:extLst>
          </p:cNvPr>
          <p:cNvSpPr/>
          <p:nvPr/>
        </p:nvSpPr>
        <p:spPr>
          <a:xfrm>
            <a:off x="3623725" y="2838792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6.75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39EDE8-C5A0-463B-B16C-80D96EC90136}"/>
              </a:ext>
            </a:extLst>
          </p:cNvPr>
          <p:cNvSpPr/>
          <p:nvPr/>
        </p:nvSpPr>
        <p:spPr>
          <a:xfrm>
            <a:off x="7731497" y="2824375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3.1668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816-2FBC-45CD-A731-32070F44B755}"/>
              </a:ext>
            </a:extLst>
          </p:cNvPr>
          <p:cNvSpPr/>
          <p:nvPr/>
        </p:nvSpPr>
        <p:spPr>
          <a:xfrm>
            <a:off x="1063061" y="3277744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(Total)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AD9277">
                  <a:lumMod val="60000"/>
                  <a:lumOff val="4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8AA74C-1764-40AF-85EB-F64CDD5CB46A}"/>
              </a:ext>
            </a:extLst>
          </p:cNvPr>
          <p:cNvSpPr/>
          <p:nvPr/>
        </p:nvSpPr>
        <p:spPr>
          <a:xfrm>
            <a:off x="5687852" y="2853599"/>
            <a:ext cx="71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14.75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9E6B65-804A-4E0F-9313-2EB745FDAD0E}"/>
              </a:ext>
            </a:extLst>
          </p:cNvPr>
          <p:cNvSpPr/>
          <p:nvPr/>
        </p:nvSpPr>
        <p:spPr>
          <a:xfrm>
            <a:off x="2005283" y="2837847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18.9168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3D95EF-0F12-4D3E-8D78-1D2A9D609331}"/>
              </a:ext>
            </a:extLst>
          </p:cNvPr>
          <p:cNvSpPr/>
          <p:nvPr/>
        </p:nvSpPr>
        <p:spPr>
          <a:xfrm>
            <a:off x="3117191" y="2761266"/>
            <a:ext cx="2936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-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D4C4E1-A727-42D8-87C0-80420A4B39E7}"/>
              </a:ext>
            </a:extLst>
          </p:cNvPr>
          <p:cNvSpPr/>
          <p:nvPr/>
        </p:nvSpPr>
        <p:spPr>
          <a:xfrm>
            <a:off x="5007272" y="2761265"/>
            <a:ext cx="2936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-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7C4CC0-5D24-428F-B1DC-337741F18C69}"/>
              </a:ext>
            </a:extLst>
          </p:cNvPr>
          <p:cNvSpPr/>
          <p:nvPr/>
        </p:nvSpPr>
        <p:spPr>
          <a:xfrm>
            <a:off x="6921271" y="2752114"/>
            <a:ext cx="2936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-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9FF748-E106-4C5E-AAD9-750CB2CF92D5}"/>
              </a:ext>
            </a:extLst>
          </p:cNvPr>
          <p:cNvSpPr/>
          <p:nvPr/>
        </p:nvSpPr>
        <p:spPr>
          <a:xfrm>
            <a:off x="8763625" y="2826123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=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6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AC0F94-A866-4C1C-9FAA-1B7505C5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175260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2: Calculate the variance between the samples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9FD4A4-9198-4135-B671-110821FFBB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7200" y="2367280"/>
          <a:ext cx="29718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70612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8E379EA-77EC-4FD4-BBA8-FF7572F605FF}"/>
              </a:ext>
            </a:extLst>
          </p:cNvPr>
          <p:cNvSpPr/>
          <p:nvPr/>
        </p:nvSpPr>
        <p:spPr>
          <a:xfrm>
            <a:off x="3736572" y="2380916"/>
            <a:ext cx="1710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Null hypothesis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BCD01C-3DBE-4AD3-829F-F98AD1B880EB}"/>
              </a:ext>
            </a:extLst>
          </p:cNvPr>
          <p:cNvSpPr/>
          <p:nvPr/>
        </p:nvSpPr>
        <p:spPr>
          <a:xfrm>
            <a:off x="3736572" y="2914316"/>
            <a:ext cx="2359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Alternative hypothesis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15BF4B-0A03-4F85-BBC7-58B4F1D1DCE0}"/>
                  </a:ext>
                </a:extLst>
              </p:cNvPr>
              <p:cNvSpPr txBox="1"/>
              <p:nvPr/>
            </p:nvSpPr>
            <p:spPr>
              <a:xfrm>
                <a:off x="6433249" y="2432609"/>
                <a:ext cx="1720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15BF4B-0A03-4F85-BBC7-58B4F1D1D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249" y="2432609"/>
                <a:ext cx="1720151" cy="276999"/>
              </a:xfrm>
              <a:prstGeom prst="rect">
                <a:avLst/>
              </a:prstGeom>
              <a:blipFill>
                <a:blip r:embed="rId2"/>
                <a:stretch>
                  <a:fillRect l="-2473" r="-70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66625-C426-439B-B3F8-B5CA2A1A6BE2}"/>
                  </a:ext>
                </a:extLst>
              </p:cNvPr>
              <p:cNvSpPr txBox="1"/>
              <p:nvPr/>
            </p:nvSpPr>
            <p:spPr>
              <a:xfrm>
                <a:off x="6403572" y="2960482"/>
                <a:ext cx="1720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≠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≠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66625-C426-439B-B3F8-B5CA2A1A6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72" y="2960482"/>
                <a:ext cx="1720151" cy="276999"/>
              </a:xfrm>
              <a:prstGeom prst="rect">
                <a:avLst/>
              </a:prstGeom>
              <a:blipFill>
                <a:blip r:embed="rId3"/>
                <a:stretch>
                  <a:fillRect l="-2120" r="-353" b="-244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0794A2A-D7E4-4D1B-82E9-68F2CE2073AB}"/>
                  </a:ext>
                </a:extLst>
              </p:cNvPr>
              <p:cNvSpPr/>
              <p:nvPr/>
            </p:nvSpPr>
            <p:spPr>
              <a:xfrm>
                <a:off x="3886200" y="3988126"/>
                <a:ext cx="1294970" cy="489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r>
                          <a:rPr kumimoji="0" lang="de-DE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15</m:t>
                        </m:r>
                      </m:num>
                      <m:den>
                        <m:r>
                          <a:rPr kumimoji="0" lang="de-D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den>
                    </m:f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5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0794A2A-D7E4-4D1B-82E9-68F2CE207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3988126"/>
                <a:ext cx="1294970" cy="489365"/>
              </a:xfrm>
              <a:prstGeom prst="rect">
                <a:avLst/>
              </a:prstGeom>
              <a:blipFill>
                <a:blip r:embed="rId4"/>
                <a:stretch>
                  <a:fillRect r="-3302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3EBCDE-0F19-4155-84DA-3C53862F805A}"/>
                  </a:ext>
                </a:extLst>
              </p:cNvPr>
              <p:cNvSpPr/>
              <p:nvPr/>
            </p:nvSpPr>
            <p:spPr>
              <a:xfrm>
                <a:off x="5482097" y="3977080"/>
                <a:ext cx="1359603" cy="485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r>
                          <a:rPr kumimoji="0" lang="de-DE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18</m:t>
                        </m:r>
                      </m:num>
                      <m:den>
                        <m:r>
                          <a:rPr kumimoji="0" lang="de-D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den>
                    </m:f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6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3EBCDE-0F19-4155-84DA-3C53862F8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097" y="3977080"/>
                <a:ext cx="1359603" cy="485454"/>
              </a:xfrm>
              <a:prstGeom prst="rect">
                <a:avLst/>
              </a:prstGeom>
              <a:blipFill>
                <a:blip r:embed="rId5"/>
                <a:stretch>
                  <a:fillRect r="-3587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8808BA0-9ED6-4DDD-B8A2-8943127CE586}"/>
                  </a:ext>
                </a:extLst>
              </p:cNvPr>
              <p:cNvSpPr/>
              <p:nvPr/>
            </p:nvSpPr>
            <p:spPr>
              <a:xfrm>
                <a:off x="7055697" y="3977080"/>
                <a:ext cx="1276247" cy="485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r>
                          <a:rPr kumimoji="0" lang="de-DE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21</m:t>
                        </m:r>
                      </m:num>
                      <m:den>
                        <m:r>
                          <a:rPr kumimoji="0" lang="de-D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den>
                    </m:f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7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8808BA0-9ED6-4DDD-B8A2-8943127CE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697" y="3977080"/>
                <a:ext cx="1276247" cy="485454"/>
              </a:xfrm>
              <a:prstGeom prst="rect">
                <a:avLst/>
              </a:prstGeom>
              <a:blipFill>
                <a:blip r:embed="rId6"/>
                <a:stretch>
                  <a:fillRect r="-3333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616CB13-2651-462E-82B3-9B10B927B537}"/>
              </a:ext>
            </a:extLst>
          </p:cNvPr>
          <p:cNvSpPr/>
          <p:nvPr/>
        </p:nvSpPr>
        <p:spPr>
          <a:xfrm>
            <a:off x="3698626" y="3534522"/>
            <a:ext cx="3793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a) Calculate the mean of the samples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845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3C4853-53B4-49E8-BF43-E9AA75D9A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 err="1"/>
              <a:t>dfdf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001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960DDD-DAB9-4EAA-8317-E645B6F0F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413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960DDD-DAB9-4EAA-8317-E645B6F0F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two factors (e.g. smoking AND age groups)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313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E9D10B-718A-474A-8C07-2140F6EB670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86200" y="2209800"/>
          <a:ext cx="4038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188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AC0F94-A866-4C1C-9FAA-1B7505C5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175260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2: Calculate the variance between the samples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9FD4A4-9198-4135-B671-110821FFBB7E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367280"/>
          <a:ext cx="29718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70612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8E379EA-77EC-4FD4-BBA8-FF7572F605FF}"/>
              </a:ext>
            </a:extLst>
          </p:cNvPr>
          <p:cNvSpPr/>
          <p:nvPr/>
        </p:nvSpPr>
        <p:spPr>
          <a:xfrm>
            <a:off x="3736572" y="2380916"/>
            <a:ext cx="1710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Null hypothesis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BCD01C-3DBE-4AD3-829F-F98AD1B880EB}"/>
              </a:ext>
            </a:extLst>
          </p:cNvPr>
          <p:cNvSpPr/>
          <p:nvPr/>
        </p:nvSpPr>
        <p:spPr>
          <a:xfrm>
            <a:off x="3736572" y="2914316"/>
            <a:ext cx="2359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Alternative hypothesis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15BF4B-0A03-4F85-BBC7-58B4F1D1DCE0}"/>
                  </a:ext>
                </a:extLst>
              </p:cNvPr>
              <p:cNvSpPr txBox="1"/>
              <p:nvPr/>
            </p:nvSpPr>
            <p:spPr>
              <a:xfrm>
                <a:off x="6433249" y="2432609"/>
                <a:ext cx="1720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15BF4B-0A03-4F85-BBC7-58B4F1D1D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249" y="2432609"/>
                <a:ext cx="1720151" cy="276999"/>
              </a:xfrm>
              <a:prstGeom prst="rect">
                <a:avLst/>
              </a:prstGeom>
              <a:blipFill>
                <a:blip r:embed="rId2"/>
                <a:stretch>
                  <a:fillRect l="-2473" r="-70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66625-C426-439B-B3F8-B5CA2A1A6BE2}"/>
                  </a:ext>
                </a:extLst>
              </p:cNvPr>
              <p:cNvSpPr txBox="1"/>
              <p:nvPr/>
            </p:nvSpPr>
            <p:spPr>
              <a:xfrm>
                <a:off x="6403572" y="2960482"/>
                <a:ext cx="1720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≠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≠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66625-C426-439B-B3F8-B5CA2A1A6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72" y="2960482"/>
                <a:ext cx="1720151" cy="276999"/>
              </a:xfrm>
              <a:prstGeom prst="rect">
                <a:avLst/>
              </a:prstGeom>
              <a:blipFill>
                <a:blip r:embed="rId3"/>
                <a:stretch>
                  <a:fillRect l="-2120" r="-353" b="-244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0794A2A-D7E4-4D1B-82E9-68F2CE2073AB}"/>
                  </a:ext>
                </a:extLst>
              </p:cNvPr>
              <p:cNvSpPr/>
              <p:nvPr/>
            </p:nvSpPr>
            <p:spPr>
              <a:xfrm>
                <a:off x="3886200" y="3988126"/>
                <a:ext cx="1294970" cy="489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r>
                          <a:rPr kumimoji="0" lang="de-DE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15</m:t>
                        </m:r>
                      </m:num>
                      <m:den>
                        <m:r>
                          <a:rPr kumimoji="0" lang="de-D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den>
                    </m:f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5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0794A2A-D7E4-4D1B-82E9-68F2CE207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3988126"/>
                <a:ext cx="1294970" cy="489365"/>
              </a:xfrm>
              <a:prstGeom prst="rect">
                <a:avLst/>
              </a:prstGeom>
              <a:blipFill>
                <a:blip r:embed="rId4"/>
                <a:stretch>
                  <a:fillRect r="-3302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3EBCDE-0F19-4155-84DA-3C53862F805A}"/>
                  </a:ext>
                </a:extLst>
              </p:cNvPr>
              <p:cNvSpPr/>
              <p:nvPr/>
            </p:nvSpPr>
            <p:spPr>
              <a:xfrm>
                <a:off x="5482097" y="3977080"/>
                <a:ext cx="1359603" cy="485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r>
                          <a:rPr kumimoji="0" lang="de-DE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18</m:t>
                        </m:r>
                      </m:num>
                      <m:den>
                        <m:r>
                          <a:rPr kumimoji="0" lang="de-D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den>
                    </m:f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6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3EBCDE-0F19-4155-84DA-3C53862F8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097" y="3977080"/>
                <a:ext cx="1359603" cy="485454"/>
              </a:xfrm>
              <a:prstGeom prst="rect">
                <a:avLst/>
              </a:prstGeom>
              <a:blipFill>
                <a:blip r:embed="rId5"/>
                <a:stretch>
                  <a:fillRect r="-3587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8808BA0-9ED6-4DDD-B8A2-8943127CE586}"/>
                  </a:ext>
                </a:extLst>
              </p:cNvPr>
              <p:cNvSpPr/>
              <p:nvPr/>
            </p:nvSpPr>
            <p:spPr>
              <a:xfrm>
                <a:off x="7055697" y="3977080"/>
                <a:ext cx="1276247" cy="485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r>
                          <a:rPr kumimoji="0" lang="de-DE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21</m:t>
                        </m:r>
                      </m:num>
                      <m:den>
                        <m:r>
                          <a:rPr kumimoji="0" lang="de-D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den>
                    </m:f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7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8808BA0-9ED6-4DDD-B8A2-8943127CE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697" y="3977080"/>
                <a:ext cx="1276247" cy="485454"/>
              </a:xfrm>
              <a:prstGeom prst="rect">
                <a:avLst/>
              </a:prstGeom>
              <a:blipFill>
                <a:blip r:embed="rId6"/>
                <a:stretch>
                  <a:fillRect r="-3333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616CB13-2651-462E-82B3-9B10B927B537}"/>
              </a:ext>
            </a:extLst>
          </p:cNvPr>
          <p:cNvSpPr/>
          <p:nvPr/>
        </p:nvSpPr>
        <p:spPr>
          <a:xfrm>
            <a:off x="3698626" y="3534522"/>
            <a:ext cx="3793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a) Calculate the mean of the samples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B9F2B2-D88E-4644-AC61-ECDE8E5FB250}"/>
              </a:ext>
            </a:extLst>
          </p:cNvPr>
          <p:cNvSpPr/>
          <p:nvPr/>
        </p:nvSpPr>
        <p:spPr>
          <a:xfrm>
            <a:off x="3698625" y="4546806"/>
            <a:ext cx="3839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b) Calculate the average of the means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B118F05-C037-4217-BCB4-B9A0417B4ACF}"/>
                  </a:ext>
                </a:extLst>
              </p:cNvPr>
              <p:cNvSpPr/>
              <p:nvPr/>
            </p:nvSpPr>
            <p:spPr>
              <a:xfrm>
                <a:off x="3957472" y="5052473"/>
                <a:ext cx="4195927" cy="4893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r>
                          <a:rPr kumimoji="0" lang="de-DE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de-DE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kumimoji="0" lang="de-D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den>
                    </m:f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5+6+7</m:t>
                        </m:r>
                      </m:num>
                      <m:den>
                        <m:r>
                          <a:rPr kumimoji="0" lang="de-D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den>
                    </m:f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18</m:t>
                        </m:r>
                      </m:num>
                      <m:den>
                        <m:r>
                          <a:rPr kumimoji="0" lang="de-D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den>
                    </m:f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6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B118F05-C037-4217-BCB4-B9A0417B4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472" y="5052473"/>
                <a:ext cx="4195927" cy="489365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65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AC0F94-A866-4C1C-9FAA-1B7505C5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175260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2: Calculate the variance between the samples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9FD4A4-9198-4135-B671-110821FFBB7E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367280"/>
          <a:ext cx="29718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70612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8E379EA-77EC-4FD4-BBA8-FF7572F605FF}"/>
              </a:ext>
            </a:extLst>
          </p:cNvPr>
          <p:cNvSpPr/>
          <p:nvPr/>
        </p:nvSpPr>
        <p:spPr>
          <a:xfrm>
            <a:off x="3736572" y="2380916"/>
            <a:ext cx="1710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Null hypothesis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BCD01C-3DBE-4AD3-829F-F98AD1B880EB}"/>
              </a:ext>
            </a:extLst>
          </p:cNvPr>
          <p:cNvSpPr/>
          <p:nvPr/>
        </p:nvSpPr>
        <p:spPr>
          <a:xfrm>
            <a:off x="3736572" y="2914316"/>
            <a:ext cx="2359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Alternative hypothesis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15BF4B-0A03-4F85-BBC7-58B4F1D1DCE0}"/>
                  </a:ext>
                </a:extLst>
              </p:cNvPr>
              <p:cNvSpPr txBox="1"/>
              <p:nvPr/>
            </p:nvSpPr>
            <p:spPr>
              <a:xfrm>
                <a:off x="6433249" y="2432609"/>
                <a:ext cx="1720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15BF4B-0A03-4F85-BBC7-58B4F1D1D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249" y="2432609"/>
                <a:ext cx="1720151" cy="276999"/>
              </a:xfrm>
              <a:prstGeom prst="rect">
                <a:avLst/>
              </a:prstGeom>
              <a:blipFill>
                <a:blip r:embed="rId2"/>
                <a:stretch>
                  <a:fillRect l="-2473" r="-70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66625-C426-439B-B3F8-B5CA2A1A6BE2}"/>
                  </a:ext>
                </a:extLst>
              </p:cNvPr>
              <p:cNvSpPr txBox="1"/>
              <p:nvPr/>
            </p:nvSpPr>
            <p:spPr>
              <a:xfrm>
                <a:off x="6403572" y="2960482"/>
                <a:ext cx="1720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≠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≠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66625-C426-439B-B3F8-B5CA2A1A6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72" y="2960482"/>
                <a:ext cx="1720151" cy="276999"/>
              </a:xfrm>
              <a:prstGeom prst="rect">
                <a:avLst/>
              </a:prstGeom>
              <a:blipFill>
                <a:blip r:embed="rId3"/>
                <a:stretch>
                  <a:fillRect l="-2120" r="-353" b="-244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0794A2A-D7E4-4D1B-82E9-68F2CE2073AB}"/>
                  </a:ext>
                </a:extLst>
              </p:cNvPr>
              <p:cNvSpPr/>
              <p:nvPr/>
            </p:nvSpPr>
            <p:spPr>
              <a:xfrm>
                <a:off x="3820152" y="3499159"/>
                <a:ext cx="1294970" cy="489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r>
                          <a:rPr kumimoji="0" lang="de-DE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15</m:t>
                        </m:r>
                      </m:num>
                      <m:den>
                        <m:r>
                          <a:rPr kumimoji="0" lang="de-D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den>
                    </m:f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5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0794A2A-D7E4-4D1B-82E9-68F2CE207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152" y="3499159"/>
                <a:ext cx="1294970" cy="489365"/>
              </a:xfrm>
              <a:prstGeom prst="rect">
                <a:avLst/>
              </a:prstGeom>
              <a:blipFill>
                <a:blip r:embed="rId4"/>
                <a:stretch>
                  <a:fillRect r="-3302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3EBCDE-0F19-4155-84DA-3C53862F805A}"/>
                  </a:ext>
                </a:extLst>
              </p:cNvPr>
              <p:cNvSpPr/>
              <p:nvPr/>
            </p:nvSpPr>
            <p:spPr>
              <a:xfrm>
                <a:off x="5416049" y="3488113"/>
                <a:ext cx="1359603" cy="485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r>
                          <a:rPr kumimoji="0" lang="de-DE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18</m:t>
                        </m:r>
                      </m:num>
                      <m:den>
                        <m:r>
                          <a:rPr kumimoji="0" lang="de-D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den>
                    </m:f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6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3EBCDE-0F19-4155-84DA-3C53862F8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049" y="3488113"/>
                <a:ext cx="1359603" cy="485454"/>
              </a:xfrm>
              <a:prstGeom prst="rect">
                <a:avLst/>
              </a:prstGeom>
              <a:blipFill>
                <a:blip r:embed="rId5"/>
                <a:stretch>
                  <a:fillRect r="-3587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8808BA0-9ED6-4DDD-B8A2-8943127CE586}"/>
                  </a:ext>
                </a:extLst>
              </p:cNvPr>
              <p:cNvSpPr/>
              <p:nvPr/>
            </p:nvSpPr>
            <p:spPr>
              <a:xfrm>
                <a:off x="6989649" y="3488113"/>
                <a:ext cx="1276247" cy="485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r>
                          <a:rPr kumimoji="0" lang="de-DE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21</m:t>
                        </m:r>
                      </m:num>
                      <m:den>
                        <m:r>
                          <a:rPr kumimoji="0" lang="de-D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den>
                    </m:f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7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8808BA0-9ED6-4DDD-B8A2-8943127CE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649" y="3488113"/>
                <a:ext cx="1276247" cy="485454"/>
              </a:xfrm>
              <a:prstGeom prst="rect">
                <a:avLst/>
              </a:prstGeom>
              <a:blipFill>
                <a:blip r:embed="rId6"/>
                <a:stretch>
                  <a:fillRect r="-3349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075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AC0F94-A866-4C1C-9FAA-1B7505C5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524000"/>
            <a:ext cx="11277600" cy="160020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2: Calculate the variance between the samples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9FD4A4-9198-4135-B671-110821FFBB7E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367280"/>
          <a:ext cx="29718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70612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8E379EA-77EC-4FD4-BBA8-FF7572F605FF}"/>
              </a:ext>
            </a:extLst>
          </p:cNvPr>
          <p:cNvSpPr/>
          <p:nvPr/>
        </p:nvSpPr>
        <p:spPr>
          <a:xfrm>
            <a:off x="3736572" y="2209800"/>
            <a:ext cx="1710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Null hypothesis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BCD01C-3DBE-4AD3-829F-F98AD1B880EB}"/>
              </a:ext>
            </a:extLst>
          </p:cNvPr>
          <p:cNvSpPr/>
          <p:nvPr/>
        </p:nvSpPr>
        <p:spPr>
          <a:xfrm>
            <a:off x="3736572" y="2667000"/>
            <a:ext cx="2359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Alternative hypothesis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15BF4B-0A03-4F85-BBC7-58B4F1D1DCE0}"/>
                  </a:ext>
                </a:extLst>
              </p:cNvPr>
              <p:cNvSpPr txBox="1"/>
              <p:nvPr/>
            </p:nvSpPr>
            <p:spPr>
              <a:xfrm>
                <a:off x="6433249" y="2261493"/>
                <a:ext cx="1720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15BF4B-0A03-4F85-BBC7-58B4F1D1D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249" y="2261493"/>
                <a:ext cx="1720151" cy="276999"/>
              </a:xfrm>
              <a:prstGeom prst="rect">
                <a:avLst/>
              </a:prstGeom>
              <a:blipFill>
                <a:blip r:embed="rId2"/>
                <a:stretch>
                  <a:fillRect l="-2473" r="-707" b="-244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66625-C426-439B-B3F8-B5CA2A1A6BE2}"/>
                  </a:ext>
                </a:extLst>
              </p:cNvPr>
              <p:cNvSpPr txBox="1"/>
              <p:nvPr/>
            </p:nvSpPr>
            <p:spPr>
              <a:xfrm>
                <a:off x="6403572" y="2713166"/>
                <a:ext cx="1720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≠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≠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de-DE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66625-C426-439B-B3F8-B5CA2A1A6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572" y="2713166"/>
                <a:ext cx="1720151" cy="276999"/>
              </a:xfrm>
              <a:prstGeom prst="rect">
                <a:avLst/>
              </a:prstGeom>
              <a:blipFill>
                <a:blip r:embed="rId3"/>
                <a:stretch>
                  <a:fillRect l="-2120" r="-353" b="-239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0794A2A-D7E4-4D1B-82E9-68F2CE2073AB}"/>
                  </a:ext>
                </a:extLst>
              </p:cNvPr>
              <p:cNvSpPr/>
              <p:nvPr/>
            </p:nvSpPr>
            <p:spPr>
              <a:xfrm>
                <a:off x="3886200" y="3440046"/>
                <a:ext cx="1294970" cy="489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r>
                          <a:rPr kumimoji="0" lang="de-DE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15</m:t>
                        </m:r>
                      </m:num>
                      <m:den>
                        <m:r>
                          <a:rPr kumimoji="0" lang="de-D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den>
                    </m:f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5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0794A2A-D7E4-4D1B-82E9-68F2CE207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3440046"/>
                <a:ext cx="1294970" cy="489365"/>
              </a:xfrm>
              <a:prstGeom prst="rect">
                <a:avLst/>
              </a:prstGeom>
              <a:blipFill>
                <a:blip r:embed="rId4"/>
                <a:stretch>
                  <a:fillRect r="-3302" b="-49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3EBCDE-0F19-4155-84DA-3C53862F805A}"/>
                  </a:ext>
                </a:extLst>
              </p:cNvPr>
              <p:cNvSpPr/>
              <p:nvPr/>
            </p:nvSpPr>
            <p:spPr>
              <a:xfrm>
                <a:off x="5482097" y="3429000"/>
                <a:ext cx="1359603" cy="485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r>
                          <a:rPr kumimoji="0" lang="de-DE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18</m:t>
                        </m:r>
                      </m:num>
                      <m:den>
                        <m:r>
                          <a:rPr kumimoji="0" lang="de-D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den>
                    </m:f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6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3EBCDE-0F19-4155-84DA-3C53862F8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097" y="3429000"/>
                <a:ext cx="1359603" cy="485454"/>
              </a:xfrm>
              <a:prstGeom prst="rect">
                <a:avLst/>
              </a:prstGeom>
              <a:blipFill>
                <a:blip r:embed="rId5"/>
                <a:stretch>
                  <a:fillRect r="-3587" b="-63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8808BA0-9ED6-4DDD-B8A2-8943127CE586}"/>
                  </a:ext>
                </a:extLst>
              </p:cNvPr>
              <p:cNvSpPr/>
              <p:nvPr/>
            </p:nvSpPr>
            <p:spPr>
              <a:xfrm>
                <a:off x="7055697" y="3429000"/>
                <a:ext cx="1276247" cy="485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  <m:sub>
                        <m:r>
                          <a:rPr kumimoji="0" lang="de-DE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21</m:t>
                        </m:r>
                      </m:num>
                      <m:den>
                        <m:r>
                          <a:rPr kumimoji="0" lang="de-D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den>
                    </m:f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7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8808BA0-9ED6-4DDD-B8A2-8943127CE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697" y="3429000"/>
                <a:ext cx="1276247" cy="485454"/>
              </a:xfrm>
              <a:prstGeom prst="rect">
                <a:avLst/>
              </a:prstGeom>
              <a:blipFill>
                <a:blip r:embed="rId6"/>
                <a:stretch>
                  <a:fillRect r="-3333" b="-63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616CB13-2651-462E-82B3-9B10B927B537}"/>
              </a:ext>
            </a:extLst>
          </p:cNvPr>
          <p:cNvSpPr/>
          <p:nvPr/>
        </p:nvSpPr>
        <p:spPr>
          <a:xfrm>
            <a:off x="3698625" y="3124200"/>
            <a:ext cx="3793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a) Calculate the mean of the samples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B9F2B2-D88E-4644-AC61-ECDE8E5FB250}"/>
              </a:ext>
            </a:extLst>
          </p:cNvPr>
          <p:cNvSpPr/>
          <p:nvPr/>
        </p:nvSpPr>
        <p:spPr>
          <a:xfrm>
            <a:off x="3698625" y="3998726"/>
            <a:ext cx="3839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b) Calculate the average of the means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B118F05-C037-4217-BCB4-B9A0417B4ACF}"/>
                  </a:ext>
                </a:extLst>
              </p:cNvPr>
              <p:cNvSpPr/>
              <p:nvPr/>
            </p:nvSpPr>
            <p:spPr>
              <a:xfrm>
                <a:off x="3927796" y="4434605"/>
                <a:ext cx="4195927" cy="4893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de-D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e>
                    </m:acc>
                    <m:r>
                      <a: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de-DE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kumimoji="0" lang="de-D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den>
                    </m:f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5+6+7</m:t>
                        </m:r>
                      </m:num>
                      <m:den>
                        <m:r>
                          <a:rPr kumimoji="0" lang="de-D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den>
                    </m:f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18</m:t>
                        </m:r>
                      </m:num>
                      <m:den>
                        <m:r>
                          <a:rPr kumimoji="0" lang="de-D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den>
                    </m:f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6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B118F05-C037-4217-BCB4-B9A0417B4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796" y="4434605"/>
                <a:ext cx="4195927" cy="489365"/>
              </a:xfrm>
              <a:prstGeom prst="rect">
                <a:avLst/>
              </a:prstGeom>
              <a:blipFill>
                <a:blip r:embed="rId7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524CE515-C81D-4423-BD83-732484242D5B}"/>
              </a:ext>
            </a:extLst>
          </p:cNvPr>
          <p:cNvSpPr/>
          <p:nvPr/>
        </p:nvSpPr>
        <p:spPr>
          <a:xfrm>
            <a:off x="3737937" y="4873252"/>
            <a:ext cx="6572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c) Difference between means of all combination of sample means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998926" y="5444121"/>
              <a:ext cx="4425728" cy="8775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2924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de-D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51181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de-DE" dirty="0"/>
                            <a:t>(5-6)² = 3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de-DE" dirty="0"/>
                            <a:t>(6-6)² = 0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de-DE" dirty="0"/>
                            <a:t>(7-6)² = 3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2748455"/>
                  </p:ext>
                </p:extLst>
              </p:nvPr>
            </p:nvGraphicFramePr>
            <p:xfrm>
              <a:off x="3998926" y="5444121"/>
              <a:ext cx="4425728" cy="8775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435" t="-8333" r="-218261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92771" t="-8333" r="-101606" b="-14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93548" t="-8333" r="-2016" b="-14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51181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435" t="-76471" r="-218261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92771" t="-76471" r="-101606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93548" t="-76471" r="-2016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E8CFBA-3EC5-4927-8F44-FDD2E020EDF0}"/>
                  </a:ext>
                </a:extLst>
              </p:cNvPr>
              <p:cNvSpPr txBox="1"/>
              <p:nvPr/>
            </p:nvSpPr>
            <p:spPr>
              <a:xfrm>
                <a:off x="8686800" y="5817513"/>
                <a:ext cx="8382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𝛴</m:t>
                      </m:r>
                      <m:r>
                        <a:rPr kumimoji="0" lang="de-DE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:6</m:t>
                      </m:r>
                    </m:oMath>
                  </m:oMathPara>
                </a14:m>
                <a:endParaRPr kumimoji="0" lang="de-D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E8CFBA-3EC5-4927-8F44-FDD2E020E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00" y="5817513"/>
                <a:ext cx="83820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338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AC0F94-A866-4C1C-9FAA-1B7505C5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524000"/>
            <a:ext cx="11277600" cy="160020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variance within the samples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877812" y="2227831"/>
              <a:ext cx="4425728" cy="19631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62820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𝟐𝐢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0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𝟑𝐢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1334967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2193594"/>
                  </p:ext>
                </p:extLst>
              </p:nvPr>
            </p:nvGraphicFramePr>
            <p:xfrm>
              <a:off x="3877812" y="2227831"/>
              <a:ext cx="4425728" cy="19631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62820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35" t="-4854" r="-217826" b="-2155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92771" t="-4854" r="-101205" b="-2155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93548" t="-4854" r="-1613" b="-2155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1334967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0024C40-E4FE-421D-9CB0-1DE2C68B37B7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367280"/>
          <a:ext cx="29718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706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555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AN</a:t>
            </a:r>
            <a:r>
              <a:rPr lang="de-DE" dirty="0" err="1"/>
              <a:t>alysis</a:t>
            </a:r>
            <a:r>
              <a:rPr lang="de-DE" dirty="0"/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O</a:t>
            </a:r>
            <a:r>
              <a:rPr lang="de-DE" dirty="0" err="1"/>
              <a:t>f</a:t>
            </a:r>
            <a:r>
              <a:rPr lang="de-DE" dirty="0"/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VA</a:t>
            </a:r>
            <a:r>
              <a:rPr lang="de-DE" dirty="0" err="1"/>
              <a:t>riance</a:t>
            </a:r>
            <a:r>
              <a:rPr lang="de-DE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AC0F94-A866-4C1C-9FAA-1B7505C5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33600"/>
            <a:ext cx="11277600" cy="3124200"/>
          </a:xfrm>
        </p:spPr>
        <p:txBody>
          <a:bodyPr>
            <a:normAutofit/>
          </a:bodyPr>
          <a:lstStyle/>
          <a:p>
            <a:r>
              <a:rPr lang="en-US" sz="2400" dirty="0"/>
              <a:t>Statistical method that is trying to </a:t>
            </a:r>
            <a:br>
              <a:rPr lang="en-US" sz="2400" dirty="0"/>
            </a:br>
            <a:r>
              <a:rPr lang="en-US" sz="2400" dirty="0"/>
              <a:t>explain the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Variance</a:t>
            </a:r>
            <a:r>
              <a:rPr lang="en-US" sz="2400" dirty="0"/>
              <a:t> in our DV(=target variable)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444143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AC0F94-A866-4C1C-9FAA-1B7505C5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524000"/>
            <a:ext cx="11277600" cy="160020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variance within the samples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803872" y="2362200"/>
              <a:ext cx="4425728" cy="20912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62820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𝟐𝐢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0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𝟑𝐢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0" dirty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1334967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(4 – 5)²</a:t>
                          </a:r>
                        </a:p>
                        <a:p>
                          <a:r>
                            <a:rPr lang="en-US" sz="2400" dirty="0"/>
                            <a:t>(5 – 5)²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(6 – 5)²</a:t>
                          </a:r>
                          <a:endParaRPr lang="de-DE" sz="2400" dirty="0"/>
                        </a:p>
                        <a:p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(5 – 6)²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(6 – 6)²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(7 – 6)²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(5 – 7)²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(7 – 7)²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(9 – 7)²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9824599"/>
                  </p:ext>
                </p:extLst>
              </p:nvPr>
            </p:nvGraphicFramePr>
            <p:xfrm>
              <a:off x="3803872" y="2362200"/>
              <a:ext cx="4425728" cy="20912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62820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35" t="-4854" r="-218261" b="-235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92771" t="-4854" r="-101606" b="-235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93548" t="-4854" r="-2016" b="-235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(4 – 5)²</a:t>
                          </a:r>
                        </a:p>
                        <a:p>
                          <a:r>
                            <a:rPr lang="en-US" sz="2400" dirty="0"/>
                            <a:t>(5 – 5)²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(6 – 5)²</a:t>
                          </a:r>
                          <a:endParaRPr lang="de-DE" sz="2400" dirty="0"/>
                        </a:p>
                        <a:p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(5 – 6)²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(6 – 6)²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(7 – 6)²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(5 – 7)²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(7 – 7)²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(9 – 7)²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0024C40-E4FE-421D-9CB0-1DE2C68B37B7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367280"/>
          <a:ext cx="29718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70612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662DD28-FFB0-4FFE-83FD-D0308613DF81}"/>
              </a:ext>
            </a:extLst>
          </p:cNvPr>
          <p:cNvSpPr/>
          <p:nvPr/>
        </p:nvSpPr>
        <p:spPr>
          <a:xfrm>
            <a:off x="3877812" y="4786377"/>
            <a:ext cx="3839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b) Calculate the average of the means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079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AC0F94-A866-4C1C-9FAA-1B7505C5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524000"/>
            <a:ext cx="11277600" cy="160020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variance within the samples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803872" y="2362200"/>
              <a:ext cx="4425728" cy="20912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62820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𝟐𝐢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0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𝟑𝐢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0" dirty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1334967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</a:t>
                          </a:r>
                        </a:p>
                        <a:p>
                          <a:r>
                            <a:rPr lang="en-US" sz="2400" dirty="0"/>
                            <a:t>0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</a:t>
                          </a:r>
                          <a:endParaRPr lang="de-DE" sz="2400" dirty="0"/>
                        </a:p>
                        <a:p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0436436"/>
                  </p:ext>
                </p:extLst>
              </p:nvPr>
            </p:nvGraphicFramePr>
            <p:xfrm>
              <a:off x="3803872" y="2362200"/>
              <a:ext cx="4425728" cy="20912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62820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35" t="-4854" r="-218261" b="-235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92771" t="-4854" r="-101606" b="-235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93548" t="-4854" r="-2016" b="-235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</a:t>
                          </a:r>
                        </a:p>
                        <a:p>
                          <a:r>
                            <a:rPr lang="en-US" sz="2400" dirty="0"/>
                            <a:t>0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</a:t>
                          </a:r>
                          <a:endParaRPr lang="de-DE" sz="2400" dirty="0"/>
                        </a:p>
                        <a:p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0024C40-E4FE-421D-9CB0-1DE2C68B37B7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367280"/>
          <a:ext cx="29718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70612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662DD28-FFB0-4FFE-83FD-D0308613DF81}"/>
              </a:ext>
            </a:extLst>
          </p:cNvPr>
          <p:cNvSpPr/>
          <p:nvPr/>
        </p:nvSpPr>
        <p:spPr>
          <a:xfrm>
            <a:off x="3877812" y="4786377"/>
            <a:ext cx="3839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b) Calculate the average of the means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451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AC0F94-A866-4C1C-9FAA-1B7505C5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524000"/>
            <a:ext cx="11277600" cy="160020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3: Calculate the variance within the samples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877812" y="2227831"/>
              <a:ext cx="4425728" cy="9704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45222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𝟐𝐢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0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𝟑𝐢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5182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5502144"/>
                  </p:ext>
                </p:extLst>
              </p:nvPr>
            </p:nvGraphicFramePr>
            <p:xfrm>
              <a:off x="3877812" y="2227831"/>
              <a:ext cx="4425728" cy="9704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45222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35" t="-6667" r="-217826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92771" t="-6667" r="-101205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93548" t="-6667" r="-1613" b="-11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5182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0024C40-E4FE-421D-9CB0-1DE2C68B37B7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367280"/>
          <a:ext cx="29718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7061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4C317F3-415A-4536-8D9C-BE42ECC6F96B}"/>
                  </a:ext>
                </a:extLst>
              </p:cNvPr>
              <p:cNvSpPr/>
              <p:nvPr/>
            </p:nvSpPr>
            <p:spPr>
              <a:xfrm>
                <a:off x="8752352" y="2624854"/>
                <a:ext cx="1483848" cy="6335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12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4C317F3-415A-4536-8D9C-BE42ECC6F9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352" y="2624854"/>
                <a:ext cx="1483848" cy="633571"/>
              </a:xfrm>
              <a:prstGeom prst="rect">
                <a:avLst/>
              </a:prstGeom>
              <a:blipFill>
                <a:blip r:embed="rId3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4206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AC0F94-A866-4C1C-9FAA-1B7505C5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791" y="1437860"/>
            <a:ext cx="11277600" cy="160020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4: Calculate the f-ratio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1981847"/>
              <a:ext cx="4425728" cy="7763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35833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𝟐𝐢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0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𝟑𝐢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106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1981847"/>
              <a:ext cx="4425728" cy="7763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35" t="-8333" r="-217826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92771" t="-8333" r="-101205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93548" t="-8333" r="-1613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106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0024C40-E4FE-421D-9CB0-1DE2C68B37B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7200" y="2367280"/>
          <a:ext cx="29718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4C317F3-415A-4536-8D9C-BE42ECC6F96B}"/>
                  </a:ext>
                </a:extLst>
              </p:cNvPr>
              <p:cNvSpPr/>
              <p:nvPr/>
            </p:nvSpPr>
            <p:spPr>
              <a:xfrm>
                <a:off x="8557665" y="2134011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C451B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12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4C317F3-415A-4536-8D9C-BE42ECC6F9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665" y="2134011"/>
                <a:ext cx="1224618" cy="573427"/>
              </a:xfrm>
              <a:prstGeom prst="rect">
                <a:avLst/>
              </a:prstGeom>
              <a:blipFill>
                <a:blip r:embed="rId3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E6B3306-1156-4C43-9738-5304C5B2FB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2928310"/>
              <a:ext cx="4425728" cy="7698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28878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de-D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04102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de-DE" dirty="0"/>
                            <a:t>(5-6)² = 3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de-DE" dirty="0"/>
                            <a:t>(6-6)² = 0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de-DE" dirty="0"/>
                            <a:t>(7-6)² = 3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E6B3306-1156-4C43-9738-5304C5B2FB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2928310"/>
              <a:ext cx="4425728" cy="7698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435" t="-8333" r="-217826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92771" t="-8333" r="-101205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93548" t="-8333" r="-1613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0410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435" t="-97015" r="-217826" b="-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92771" t="-97015" r="-101205" b="-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93548" t="-97015" r="-1613"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8120E5-8169-492B-B224-F2D789F70BEB}"/>
                  </a:ext>
                </a:extLst>
              </p:cNvPr>
              <p:cNvSpPr/>
              <p:nvPr/>
            </p:nvSpPr>
            <p:spPr>
              <a:xfrm>
                <a:off x="8557665" y="2982010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3BA68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3BA68">
                        <a:lumMod val="75000"/>
                      </a:srgbClr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6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8120E5-8169-492B-B224-F2D789F70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665" y="2982010"/>
                <a:ext cx="1224618" cy="573427"/>
              </a:xfrm>
              <a:prstGeom prst="rect">
                <a:avLst/>
              </a:prstGeom>
              <a:blipFill>
                <a:blip r:embed="rId5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014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869791" y="1981847"/>
              <a:ext cx="4425728" cy="7763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35833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𝟐𝐢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0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𝟑𝐢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106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5620646"/>
                  </p:ext>
                </p:extLst>
              </p:nvPr>
            </p:nvGraphicFramePr>
            <p:xfrm>
              <a:off x="3869791" y="1981847"/>
              <a:ext cx="4425728" cy="7763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35" t="-8333" r="-217826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92771" t="-8333" r="-101205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93548" t="-8333" r="-1613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106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0024C40-E4FE-421D-9CB0-1DE2C68B37B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7200" y="2367280"/>
          <a:ext cx="29718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662DD28-FFB0-4FFE-83FD-D0308613DF81}"/>
              </a:ext>
            </a:extLst>
          </p:cNvPr>
          <p:cNvSpPr/>
          <p:nvPr/>
        </p:nvSpPr>
        <p:spPr>
          <a:xfrm>
            <a:off x="3775509" y="3820092"/>
            <a:ext cx="2389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Calculate the ratio of f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4C317F3-415A-4536-8D9C-BE42ECC6F96B}"/>
                  </a:ext>
                </a:extLst>
              </p:cNvPr>
              <p:cNvSpPr/>
              <p:nvPr/>
            </p:nvSpPr>
            <p:spPr>
              <a:xfrm>
                <a:off x="8557665" y="2134011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C451B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12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4C317F3-415A-4536-8D9C-BE42ECC6F9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665" y="2134011"/>
                <a:ext cx="1224618" cy="573427"/>
              </a:xfrm>
              <a:prstGeom prst="rect">
                <a:avLst/>
              </a:prstGeom>
              <a:blipFill>
                <a:blip r:embed="rId3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81400" y="4311344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SSC</a:t>
                          </a:r>
                          <a:endParaRPr lang="de-DE" sz="18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= # columns – 1</a:t>
                          </a:r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MSC= SSC/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𝑀𝑆𝐶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𝑀𝑆𝐸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SSE</a:t>
                          </a:r>
                          <a:endParaRPr lang="de-DE" sz="180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= # samples </a:t>
                          </a:r>
                          <a:r>
                            <a:rPr lang="en-US" sz="1400" dirty="0"/>
                            <a:t>–</a:t>
                          </a: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# columns</a:t>
                          </a:r>
                          <a:endParaRPr kumimoji="0" lang="de-DE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MSE= SSE/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5484062"/>
                  </p:ext>
                </p:extLst>
              </p:nvPr>
            </p:nvGraphicFramePr>
            <p:xfrm>
              <a:off x="3581400" y="4311344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SSC</a:t>
                          </a:r>
                          <a:endParaRPr lang="de-DE" sz="18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48327" t="-103774" r="-124535" b="-1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319617" t="-103774" r="-60287" b="-11320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718852" t="-52133" r="-3279" b="-71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SSE</a:t>
                          </a:r>
                          <a:endParaRPr lang="de-DE" sz="180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48327" t="-205714" r="-124535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319617" t="-205714" r="-60287" b="-1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F9C11D5-05DD-45C4-BEC2-5C772838F167}"/>
              </a:ext>
            </a:extLst>
          </p:cNvPr>
          <p:cNvSpPr/>
          <p:nvPr/>
        </p:nvSpPr>
        <p:spPr>
          <a:xfrm>
            <a:off x="9827277" y="3943748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SSC =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(columns)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3D774-FF66-403B-9300-EB74CE3A55CE}"/>
              </a:ext>
            </a:extLst>
          </p:cNvPr>
          <p:cNvSpPr/>
          <p:nvPr/>
        </p:nvSpPr>
        <p:spPr>
          <a:xfrm>
            <a:off x="9824069" y="4627778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SSE =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(rows)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E270C3-F5AC-47CF-A3FD-7DD1BBD8F1D0}"/>
              </a:ext>
            </a:extLst>
          </p:cNvPr>
          <p:cNvSpPr/>
          <p:nvPr/>
        </p:nvSpPr>
        <p:spPr>
          <a:xfrm>
            <a:off x="9827277" y="5939196"/>
            <a:ext cx="2494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MSE = Mean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(within sample)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9C42EC-F20F-4055-BD3E-85BEB36BCF0E}"/>
              </a:ext>
            </a:extLst>
          </p:cNvPr>
          <p:cNvSpPr/>
          <p:nvPr/>
        </p:nvSpPr>
        <p:spPr>
          <a:xfrm>
            <a:off x="9790381" y="5267133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MSC = Mean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betw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. samples)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E6B3306-1156-4C43-9738-5304C5B2FB3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869791" y="2928310"/>
              <a:ext cx="4425728" cy="7698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28878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de-D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04102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de-DE" dirty="0"/>
                            <a:t>(5-6)² = 3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de-DE" dirty="0"/>
                            <a:t>(6-6)² = 0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de-DE" dirty="0"/>
                            <a:t>(7-6)² = 3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E6B3306-1156-4C43-9738-5304C5B2FB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2540527"/>
                  </p:ext>
                </p:extLst>
              </p:nvPr>
            </p:nvGraphicFramePr>
            <p:xfrm>
              <a:off x="3869791" y="2928310"/>
              <a:ext cx="4425728" cy="7698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435" t="-8333" r="-217826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92771" t="-8333" r="-101205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93548" t="-8333" r="-1613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0410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435" t="-97015" r="-217826" b="-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92771" t="-97015" r="-101205" b="-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93548" t="-97015" r="-1613"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8120E5-8169-492B-B224-F2D789F70BEB}"/>
                  </a:ext>
                </a:extLst>
              </p:cNvPr>
              <p:cNvSpPr/>
              <p:nvPr/>
            </p:nvSpPr>
            <p:spPr>
              <a:xfrm>
                <a:off x="8557665" y="2982010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3BA68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3BA68">
                        <a:lumMod val="75000"/>
                      </a:srgbClr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6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8120E5-8169-492B-B224-F2D789F70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665" y="2982010"/>
                <a:ext cx="1224618" cy="573427"/>
              </a:xfrm>
              <a:prstGeom prst="rect">
                <a:avLst/>
              </a:prstGeom>
              <a:blipFill>
                <a:blip r:embed="rId6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E0F17FF-B1BE-4C8E-B22D-F16EABE8DAC4}"/>
              </a:ext>
            </a:extLst>
          </p:cNvPr>
          <p:cNvSpPr txBox="1">
            <a:spLocks/>
          </p:cNvSpPr>
          <p:nvPr/>
        </p:nvSpPr>
        <p:spPr>
          <a:xfrm>
            <a:off x="3869791" y="1437860"/>
            <a:ext cx="11277600" cy="1600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4: Calculate the f-ratio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995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1981847"/>
              <a:ext cx="4425728" cy="7763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35833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𝟐𝐢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0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𝟑𝐢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106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1981847"/>
              <a:ext cx="4425728" cy="7763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35" t="-8333" r="-217826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92771" t="-8333" r="-101205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93548" t="-8333" r="-1613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106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0024C40-E4FE-421D-9CB0-1DE2C68B37B7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367280"/>
          <a:ext cx="29718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662DD28-FFB0-4FFE-83FD-D0308613DF81}"/>
              </a:ext>
            </a:extLst>
          </p:cNvPr>
          <p:cNvSpPr/>
          <p:nvPr/>
        </p:nvSpPr>
        <p:spPr>
          <a:xfrm>
            <a:off x="3775509" y="3820092"/>
            <a:ext cx="2389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Calculate the ratio of f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4C317F3-415A-4536-8D9C-BE42ECC6F96B}"/>
                  </a:ext>
                </a:extLst>
              </p:cNvPr>
              <p:cNvSpPr/>
              <p:nvPr/>
            </p:nvSpPr>
            <p:spPr>
              <a:xfrm>
                <a:off x="8557665" y="2134011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C451B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12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4C317F3-415A-4536-8D9C-BE42ECC6F9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665" y="2134011"/>
                <a:ext cx="1224618" cy="573427"/>
              </a:xfrm>
              <a:prstGeom prst="rect">
                <a:avLst/>
              </a:prstGeom>
              <a:blipFill>
                <a:blip r:embed="rId3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81400" y="4311344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= 3 – 1 = 2</a:t>
                          </a:r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MSC= SSC/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𝑀𝑆𝐶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𝑀𝑆𝐸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de-DE" sz="180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= 9 </a:t>
                          </a:r>
                          <a:r>
                            <a:rPr lang="en-US" sz="1400" dirty="0"/>
                            <a:t>–</a:t>
                          </a: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3 = 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MSE= SSE/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8097833"/>
                  </p:ext>
                </p:extLst>
              </p:nvPr>
            </p:nvGraphicFramePr>
            <p:xfrm>
              <a:off x="3581400" y="4311344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48327" t="-103774" r="-124535" b="-1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319617" t="-103774" r="-60287" b="-11320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718852" t="-52133" r="-3279" b="-71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de-DE" sz="180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48327" t="-205714" r="-124535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319617" t="-205714" r="-60287" b="-1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F9C11D5-05DD-45C4-BEC2-5C772838F167}"/>
              </a:ext>
            </a:extLst>
          </p:cNvPr>
          <p:cNvSpPr/>
          <p:nvPr/>
        </p:nvSpPr>
        <p:spPr>
          <a:xfrm>
            <a:off x="9827277" y="3943748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SSC =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(columns)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3D774-FF66-403B-9300-EB74CE3A55CE}"/>
              </a:ext>
            </a:extLst>
          </p:cNvPr>
          <p:cNvSpPr/>
          <p:nvPr/>
        </p:nvSpPr>
        <p:spPr>
          <a:xfrm>
            <a:off x="9824069" y="4627778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SSE =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(rows)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E270C3-F5AC-47CF-A3FD-7DD1BBD8F1D0}"/>
              </a:ext>
            </a:extLst>
          </p:cNvPr>
          <p:cNvSpPr/>
          <p:nvPr/>
        </p:nvSpPr>
        <p:spPr>
          <a:xfrm>
            <a:off x="9827277" y="5939196"/>
            <a:ext cx="2494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MSE = Mean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(within sample)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9C42EC-F20F-4055-BD3E-85BEB36BCF0E}"/>
              </a:ext>
            </a:extLst>
          </p:cNvPr>
          <p:cNvSpPr/>
          <p:nvPr/>
        </p:nvSpPr>
        <p:spPr>
          <a:xfrm>
            <a:off x="9790381" y="5267133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MSC = Mean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betw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. samples)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E6B3306-1156-4C43-9738-5304C5B2FB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2928310"/>
              <a:ext cx="4425728" cy="7698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28878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de-D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04102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de-DE" dirty="0"/>
                            <a:t>(5-6)² = 3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de-DE" dirty="0"/>
                            <a:t>(6-6)² = 0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de-DE" dirty="0"/>
                            <a:t>(7-6)² = 3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E6B3306-1156-4C43-9738-5304C5B2FB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2928310"/>
              <a:ext cx="4425728" cy="7698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435" t="-8333" r="-217826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92771" t="-8333" r="-101205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93548" t="-8333" r="-1613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0410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435" t="-97015" r="-217826" b="-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92771" t="-97015" r="-101205" b="-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93548" t="-97015" r="-1613"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8120E5-8169-492B-B224-F2D789F70BEB}"/>
                  </a:ext>
                </a:extLst>
              </p:cNvPr>
              <p:cNvSpPr/>
              <p:nvPr/>
            </p:nvSpPr>
            <p:spPr>
              <a:xfrm>
                <a:off x="8557665" y="2982010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3BA68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3BA68">
                        <a:lumMod val="75000"/>
                      </a:srgbClr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6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8120E5-8169-492B-B224-F2D789F70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665" y="2982010"/>
                <a:ext cx="1224618" cy="573427"/>
              </a:xfrm>
              <a:prstGeom prst="rect">
                <a:avLst/>
              </a:prstGeom>
              <a:blipFill>
                <a:blip r:embed="rId6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E0F17FF-B1BE-4C8E-B22D-F16EABE8DAC4}"/>
              </a:ext>
            </a:extLst>
          </p:cNvPr>
          <p:cNvSpPr txBox="1">
            <a:spLocks/>
          </p:cNvSpPr>
          <p:nvPr/>
        </p:nvSpPr>
        <p:spPr>
          <a:xfrm>
            <a:off x="3869791" y="1437860"/>
            <a:ext cx="11277600" cy="1600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4: Calculate the f-ratio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20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1981847"/>
              <a:ext cx="4425728" cy="7763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35833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𝟐𝐢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0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𝟑𝐢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106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1981847"/>
              <a:ext cx="4425728" cy="7763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35" t="-8333" r="-217826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92771" t="-8333" r="-101205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93548" t="-8333" r="-1613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106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0024C40-E4FE-421D-9CB0-1DE2C68B37B7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367280"/>
          <a:ext cx="29718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662DD28-FFB0-4FFE-83FD-D0308613DF81}"/>
              </a:ext>
            </a:extLst>
          </p:cNvPr>
          <p:cNvSpPr/>
          <p:nvPr/>
        </p:nvSpPr>
        <p:spPr>
          <a:xfrm>
            <a:off x="3775509" y="3820092"/>
            <a:ext cx="2389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Calculate the ratio of f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4C317F3-415A-4536-8D9C-BE42ECC6F96B}"/>
                  </a:ext>
                </a:extLst>
              </p:cNvPr>
              <p:cNvSpPr/>
              <p:nvPr/>
            </p:nvSpPr>
            <p:spPr>
              <a:xfrm>
                <a:off x="8557665" y="2134011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C451B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12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4C317F3-415A-4536-8D9C-BE42ECC6F9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665" y="2134011"/>
                <a:ext cx="1224618" cy="573427"/>
              </a:xfrm>
              <a:prstGeom prst="rect">
                <a:avLst/>
              </a:prstGeom>
              <a:blipFill>
                <a:blip r:embed="rId3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81400" y="4311344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= 3 – 1 = 2</a:t>
                          </a:r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MSC= 6/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de-DE" dirty="0"/>
                            <a:t> = 3</a:t>
                          </a: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𝑀𝑆𝐶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𝑀𝑆𝐸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de-DE" sz="180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= 9 </a:t>
                          </a:r>
                          <a:r>
                            <a:rPr lang="en-US" sz="1400" dirty="0"/>
                            <a:t>–</a:t>
                          </a: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3 = 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MSE= </a:t>
                          </a:r>
                        </a:p>
                        <a:p>
                          <a:r>
                            <a:rPr lang="en-US" dirty="0"/>
                            <a:t>12/6 =2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5681216"/>
                  </p:ext>
                </p:extLst>
              </p:nvPr>
            </p:nvGraphicFramePr>
            <p:xfrm>
              <a:off x="3581400" y="4311344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48327" t="-103774" r="-124535" b="-1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319617" t="-103774" r="-60287" b="-11320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718852" t="-52133" r="-3279" b="-71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de-DE" sz="180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48327" t="-205714" r="-124535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MSE= </a:t>
                          </a:r>
                        </a:p>
                        <a:p>
                          <a:r>
                            <a:rPr lang="en-US" dirty="0"/>
                            <a:t>12/6 =2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F9C11D5-05DD-45C4-BEC2-5C772838F167}"/>
              </a:ext>
            </a:extLst>
          </p:cNvPr>
          <p:cNvSpPr/>
          <p:nvPr/>
        </p:nvSpPr>
        <p:spPr>
          <a:xfrm>
            <a:off x="9827277" y="3943748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SSC =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(columns)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3D774-FF66-403B-9300-EB74CE3A55CE}"/>
              </a:ext>
            </a:extLst>
          </p:cNvPr>
          <p:cNvSpPr/>
          <p:nvPr/>
        </p:nvSpPr>
        <p:spPr>
          <a:xfrm>
            <a:off x="9824069" y="4627778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SSE =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(rows)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E270C3-F5AC-47CF-A3FD-7DD1BBD8F1D0}"/>
              </a:ext>
            </a:extLst>
          </p:cNvPr>
          <p:cNvSpPr/>
          <p:nvPr/>
        </p:nvSpPr>
        <p:spPr>
          <a:xfrm>
            <a:off x="9827277" y="5939196"/>
            <a:ext cx="2494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MSE = Mean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(within sample)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9C42EC-F20F-4055-BD3E-85BEB36BCF0E}"/>
              </a:ext>
            </a:extLst>
          </p:cNvPr>
          <p:cNvSpPr/>
          <p:nvPr/>
        </p:nvSpPr>
        <p:spPr>
          <a:xfrm>
            <a:off x="9790381" y="5267133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MSC = Mean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betw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. samples)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E6B3306-1156-4C43-9738-5304C5B2FB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2928310"/>
              <a:ext cx="4425728" cy="7698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28878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de-D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04102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de-DE" dirty="0"/>
                            <a:t>(5-6)² = 3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de-DE" dirty="0"/>
                            <a:t>(6-6)² = 0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de-DE" dirty="0"/>
                            <a:t>(7-6)² = 3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E6B3306-1156-4C43-9738-5304C5B2FB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2928310"/>
              <a:ext cx="4425728" cy="7698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435" t="-8333" r="-217826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92771" t="-8333" r="-101205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93548" t="-8333" r="-1613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0410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435" t="-97015" r="-217826" b="-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92771" t="-97015" r="-101205" b="-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93548" t="-97015" r="-1613"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8120E5-8169-492B-B224-F2D789F70BEB}"/>
                  </a:ext>
                </a:extLst>
              </p:cNvPr>
              <p:cNvSpPr/>
              <p:nvPr/>
            </p:nvSpPr>
            <p:spPr>
              <a:xfrm>
                <a:off x="8557665" y="2982010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3BA68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3BA68">
                        <a:lumMod val="75000"/>
                      </a:srgbClr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6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8120E5-8169-492B-B224-F2D789F70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665" y="2982010"/>
                <a:ext cx="1224618" cy="573427"/>
              </a:xfrm>
              <a:prstGeom prst="rect">
                <a:avLst/>
              </a:prstGeom>
              <a:blipFill>
                <a:blip r:embed="rId6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E0F17FF-B1BE-4C8E-B22D-F16EABE8DAC4}"/>
              </a:ext>
            </a:extLst>
          </p:cNvPr>
          <p:cNvSpPr txBox="1">
            <a:spLocks/>
          </p:cNvSpPr>
          <p:nvPr/>
        </p:nvSpPr>
        <p:spPr>
          <a:xfrm>
            <a:off x="3869791" y="1437860"/>
            <a:ext cx="11277600" cy="1600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4: Calculate the f-ratio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6805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1981847"/>
              <a:ext cx="4425728" cy="7763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35833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𝟐𝐢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0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𝟑𝐢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106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1981847"/>
              <a:ext cx="4425728" cy="7763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35" t="-8333" r="-217826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92771" t="-8333" r="-101205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93548" t="-8333" r="-1613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106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0024C40-E4FE-421D-9CB0-1DE2C68B37B7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367280"/>
          <a:ext cx="29718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662DD28-FFB0-4FFE-83FD-D0308613DF81}"/>
              </a:ext>
            </a:extLst>
          </p:cNvPr>
          <p:cNvSpPr/>
          <p:nvPr/>
        </p:nvSpPr>
        <p:spPr>
          <a:xfrm>
            <a:off x="3775509" y="3820092"/>
            <a:ext cx="2389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Calculate the ratio of f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4C317F3-415A-4536-8D9C-BE42ECC6F96B}"/>
                  </a:ext>
                </a:extLst>
              </p:cNvPr>
              <p:cNvSpPr/>
              <p:nvPr/>
            </p:nvSpPr>
            <p:spPr>
              <a:xfrm>
                <a:off x="8557665" y="2134011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C451B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12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4C317F3-415A-4536-8D9C-BE42ECC6F9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665" y="2134011"/>
                <a:ext cx="1224618" cy="573427"/>
              </a:xfrm>
              <a:prstGeom prst="rect">
                <a:avLst/>
              </a:prstGeom>
              <a:blipFill>
                <a:blip r:embed="rId3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81400" y="4311344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= 3 – 1 = 2</a:t>
                          </a:r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MSC= 6/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de-DE" dirty="0"/>
                            <a:t> = 3</a:t>
                          </a: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200" dirty="0">
                            <a:latin typeface="Cambria Math" panose="02040503050406030204" pitchFamily="18" charset="0"/>
                          </a:endParaRPr>
                        </a:p>
                        <a:p>
                          <a:endParaRPr lang="en-US" sz="1200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=1.5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de-DE" sz="180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= 9 </a:t>
                          </a:r>
                          <a:r>
                            <a:rPr lang="en-US" sz="1400" dirty="0"/>
                            <a:t>–</a:t>
                          </a: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3 = 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MSE= </a:t>
                          </a:r>
                        </a:p>
                        <a:p>
                          <a:r>
                            <a:rPr lang="en-US" dirty="0"/>
                            <a:t>12/6 =2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5465720"/>
                  </p:ext>
                </p:extLst>
              </p:nvPr>
            </p:nvGraphicFramePr>
            <p:xfrm>
              <a:off x="3581400" y="4311344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48327" t="-103774" r="-124535" b="-1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319617" t="-103774" r="-60287" b="-11320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718852" t="-52133" r="-3279" b="-71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de-DE" sz="180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48327" t="-205714" r="-124535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MSE= </a:t>
                          </a:r>
                        </a:p>
                        <a:p>
                          <a:r>
                            <a:rPr lang="en-US" dirty="0"/>
                            <a:t>12/6 =2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F9C11D5-05DD-45C4-BEC2-5C772838F167}"/>
              </a:ext>
            </a:extLst>
          </p:cNvPr>
          <p:cNvSpPr/>
          <p:nvPr/>
        </p:nvSpPr>
        <p:spPr>
          <a:xfrm>
            <a:off x="9827277" y="3943748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SSC =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(columns)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3D774-FF66-403B-9300-EB74CE3A55CE}"/>
              </a:ext>
            </a:extLst>
          </p:cNvPr>
          <p:cNvSpPr/>
          <p:nvPr/>
        </p:nvSpPr>
        <p:spPr>
          <a:xfrm>
            <a:off x="9824069" y="4627778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SSE =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(rows)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E270C3-F5AC-47CF-A3FD-7DD1BBD8F1D0}"/>
              </a:ext>
            </a:extLst>
          </p:cNvPr>
          <p:cNvSpPr/>
          <p:nvPr/>
        </p:nvSpPr>
        <p:spPr>
          <a:xfrm>
            <a:off x="9827277" y="5939196"/>
            <a:ext cx="2494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MSE = Mean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(within sample)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9C42EC-F20F-4055-BD3E-85BEB36BCF0E}"/>
              </a:ext>
            </a:extLst>
          </p:cNvPr>
          <p:cNvSpPr/>
          <p:nvPr/>
        </p:nvSpPr>
        <p:spPr>
          <a:xfrm>
            <a:off x="9790381" y="5267133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MSC = Mean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betw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. samples)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E6B3306-1156-4C43-9738-5304C5B2FB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2928310"/>
              <a:ext cx="4425728" cy="7698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28878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de-D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04102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de-DE" dirty="0"/>
                            <a:t>(5-6)² = 3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de-DE" dirty="0"/>
                            <a:t>(6-6)² = 0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de-DE" dirty="0"/>
                            <a:t>(7-6)² = 3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E6B3306-1156-4C43-9738-5304C5B2FB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2928310"/>
              <a:ext cx="4425728" cy="7698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435" t="-8333" r="-217826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92771" t="-8333" r="-101205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93548" t="-8333" r="-1613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0410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435" t="-97015" r="-217826" b="-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92771" t="-97015" r="-101205" b="-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93548" t="-97015" r="-1613"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8120E5-8169-492B-B224-F2D789F70BEB}"/>
                  </a:ext>
                </a:extLst>
              </p:cNvPr>
              <p:cNvSpPr/>
              <p:nvPr/>
            </p:nvSpPr>
            <p:spPr>
              <a:xfrm>
                <a:off x="8557665" y="2982010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3BA68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3BA68">
                        <a:lumMod val="75000"/>
                      </a:srgbClr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6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8120E5-8169-492B-B224-F2D789F70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665" y="2982010"/>
                <a:ext cx="1224618" cy="573427"/>
              </a:xfrm>
              <a:prstGeom prst="rect">
                <a:avLst/>
              </a:prstGeom>
              <a:blipFill>
                <a:blip r:embed="rId6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E0F17FF-B1BE-4C8E-B22D-F16EABE8DAC4}"/>
              </a:ext>
            </a:extLst>
          </p:cNvPr>
          <p:cNvSpPr txBox="1">
            <a:spLocks/>
          </p:cNvSpPr>
          <p:nvPr/>
        </p:nvSpPr>
        <p:spPr>
          <a:xfrm>
            <a:off x="3869791" y="1437860"/>
            <a:ext cx="11277600" cy="1600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4: Calculate the f-ratio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68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1981847"/>
              <a:ext cx="4425728" cy="7763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35833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𝟐𝐢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0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𝟑𝐢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106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1981847"/>
              <a:ext cx="4425728" cy="7763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35" t="-8333" r="-217826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92771" t="-8333" r="-101205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93548" t="-8333" r="-1613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106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0024C40-E4FE-421D-9CB0-1DE2C68B37B7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367280"/>
          <a:ext cx="29718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662DD28-FFB0-4FFE-83FD-D0308613DF81}"/>
              </a:ext>
            </a:extLst>
          </p:cNvPr>
          <p:cNvSpPr/>
          <p:nvPr/>
        </p:nvSpPr>
        <p:spPr>
          <a:xfrm>
            <a:off x="3775509" y="3820092"/>
            <a:ext cx="2389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Calculate the ratio of f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4C317F3-415A-4536-8D9C-BE42ECC6F96B}"/>
                  </a:ext>
                </a:extLst>
              </p:cNvPr>
              <p:cNvSpPr/>
              <p:nvPr/>
            </p:nvSpPr>
            <p:spPr>
              <a:xfrm>
                <a:off x="8557665" y="2134011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C451B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12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4C317F3-415A-4536-8D9C-BE42ECC6F9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665" y="2134011"/>
                <a:ext cx="1224618" cy="573427"/>
              </a:xfrm>
              <a:prstGeom prst="rect">
                <a:avLst/>
              </a:prstGeom>
              <a:blipFill>
                <a:blip r:embed="rId3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81400" y="4311344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= # columns – 1</a:t>
                          </a:r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MSC= SSC/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𝑀𝑆𝐶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𝑀𝑆𝐸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de-DE" sz="180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= # samples </a:t>
                          </a:r>
                          <a:r>
                            <a:rPr lang="en-US" sz="1400" dirty="0"/>
                            <a:t>–</a:t>
                          </a: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# columns</a:t>
                          </a:r>
                          <a:endParaRPr kumimoji="0" lang="de-DE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MSE= SSE/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9486488"/>
                  </p:ext>
                </p:extLst>
              </p:nvPr>
            </p:nvGraphicFramePr>
            <p:xfrm>
              <a:off x="3581400" y="4311344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48327" t="-103774" r="-124535" b="-1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319617" t="-103774" r="-60287" b="-11320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718852" t="-52133" r="-3279" b="-71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de-DE" sz="180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48327" t="-205714" r="-124535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319617" t="-205714" r="-60287" b="-1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F9C11D5-05DD-45C4-BEC2-5C772838F167}"/>
              </a:ext>
            </a:extLst>
          </p:cNvPr>
          <p:cNvSpPr/>
          <p:nvPr/>
        </p:nvSpPr>
        <p:spPr>
          <a:xfrm>
            <a:off x="9827277" y="3943748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SSC =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(columns)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3D774-FF66-403B-9300-EB74CE3A55CE}"/>
              </a:ext>
            </a:extLst>
          </p:cNvPr>
          <p:cNvSpPr/>
          <p:nvPr/>
        </p:nvSpPr>
        <p:spPr>
          <a:xfrm>
            <a:off x="9824069" y="4627778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SSE =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(rows)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E270C3-F5AC-47CF-A3FD-7DD1BBD8F1D0}"/>
              </a:ext>
            </a:extLst>
          </p:cNvPr>
          <p:cNvSpPr/>
          <p:nvPr/>
        </p:nvSpPr>
        <p:spPr>
          <a:xfrm>
            <a:off x="9827277" y="5939196"/>
            <a:ext cx="2494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MSE = Mean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(within sample)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9C42EC-F20F-4055-BD3E-85BEB36BCF0E}"/>
              </a:ext>
            </a:extLst>
          </p:cNvPr>
          <p:cNvSpPr/>
          <p:nvPr/>
        </p:nvSpPr>
        <p:spPr>
          <a:xfrm>
            <a:off x="9790381" y="5267133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MSC = Mean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betw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. samples)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E6B3306-1156-4C43-9738-5304C5B2FB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2928310"/>
              <a:ext cx="4425728" cy="7698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28878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de-D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04102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de-DE" dirty="0"/>
                            <a:t>(5-6)² = 3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de-DE" dirty="0"/>
                            <a:t>(6-6)² = 0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de-DE" dirty="0"/>
                            <a:t>(7-6)² = 3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E6B3306-1156-4C43-9738-5304C5B2FB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2928310"/>
              <a:ext cx="4425728" cy="7698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435" t="-8333" r="-217826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92771" t="-8333" r="-101205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93548" t="-8333" r="-1613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0410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435" t="-97015" r="-217826" b="-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92771" t="-97015" r="-101205" b="-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93548" t="-97015" r="-1613"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8120E5-8169-492B-B224-F2D789F70BEB}"/>
                  </a:ext>
                </a:extLst>
              </p:cNvPr>
              <p:cNvSpPr/>
              <p:nvPr/>
            </p:nvSpPr>
            <p:spPr>
              <a:xfrm>
                <a:off x="8557665" y="2982010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3BA68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3BA68">
                        <a:lumMod val="75000"/>
                      </a:srgbClr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6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8120E5-8169-492B-B224-F2D789F70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665" y="2982010"/>
                <a:ext cx="1224618" cy="573427"/>
              </a:xfrm>
              <a:prstGeom prst="rect">
                <a:avLst/>
              </a:prstGeom>
              <a:blipFill>
                <a:blip r:embed="rId6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E0F17FF-B1BE-4C8E-B22D-F16EABE8DAC4}"/>
              </a:ext>
            </a:extLst>
          </p:cNvPr>
          <p:cNvSpPr txBox="1">
            <a:spLocks/>
          </p:cNvSpPr>
          <p:nvPr/>
        </p:nvSpPr>
        <p:spPr>
          <a:xfrm>
            <a:off x="3869791" y="1437860"/>
            <a:ext cx="11277600" cy="1600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4: Calculate the f-ratio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525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1981847"/>
              <a:ext cx="4425728" cy="7763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35833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𝟐𝐢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0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𝟑𝐢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106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1981847"/>
              <a:ext cx="4425728" cy="7763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35" t="-8333" r="-217826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92771" t="-8333" r="-101205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93548" t="-8333" r="-1613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106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0024C40-E4FE-421D-9CB0-1DE2C68B37B7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367280"/>
          <a:ext cx="29718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662DD28-FFB0-4FFE-83FD-D0308613DF81}"/>
              </a:ext>
            </a:extLst>
          </p:cNvPr>
          <p:cNvSpPr/>
          <p:nvPr/>
        </p:nvSpPr>
        <p:spPr>
          <a:xfrm>
            <a:off x="3775509" y="3820092"/>
            <a:ext cx="2389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Calculate the ratio of f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4C317F3-415A-4536-8D9C-BE42ECC6F96B}"/>
                  </a:ext>
                </a:extLst>
              </p:cNvPr>
              <p:cNvSpPr/>
              <p:nvPr/>
            </p:nvSpPr>
            <p:spPr>
              <a:xfrm>
                <a:off x="8557665" y="2134011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C451B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12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4C317F3-415A-4536-8D9C-BE42ECC6F9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665" y="2134011"/>
                <a:ext cx="1224618" cy="573427"/>
              </a:xfrm>
              <a:prstGeom prst="rect">
                <a:avLst/>
              </a:prstGeom>
              <a:blipFill>
                <a:blip r:embed="rId3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81400" y="4311344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= 3 – 1 = 2</a:t>
                          </a:r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MSC= SSC/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𝑀𝑆𝐶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𝑀𝑆𝐸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de-DE" sz="180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= 9 </a:t>
                          </a:r>
                          <a:r>
                            <a:rPr lang="en-US" sz="1400" dirty="0"/>
                            <a:t>–</a:t>
                          </a: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3 = 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MSE= SSE/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81400" y="4311344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48327" t="-103774" r="-124535" b="-1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319617" t="-103774" r="-60287" b="-11320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718852" t="-52133" r="-3279" b="-71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de-DE" sz="180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48327" t="-205714" r="-124535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319617" t="-205714" r="-60287" b="-1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F9C11D5-05DD-45C4-BEC2-5C772838F167}"/>
              </a:ext>
            </a:extLst>
          </p:cNvPr>
          <p:cNvSpPr/>
          <p:nvPr/>
        </p:nvSpPr>
        <p:spPr>
          <a:xfrm>
            <a:off x="9827277" y="3943748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SSC =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(columns)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3D774-FF66-403B-9300-EB74CE3A55CE}"/>
              </a:ext>
            </a:extLst>
          </p:cNvPr>
          <p:cNvSpPr/>
          <p:nvPr/>
        </p:nvSpPr>
        <p:spPr>
          <a:xfrm>
            <a:off x="9824069" y="4627778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SSE =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(rows)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E270C3-F5AC-47CF-A3FD-7DD1BBD8F1D0}"/>
              </a:ext>
            </a:extLst>
          </p:cNvPr>
          <p:cNvSpPr/>
          <p:nvPr/>
        </p:nvSpPr>
        <p:spPr>
          <a:xfrm>
            <a:off x="9827277" y="5939196"/>
            <a:ext cx="2494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MSE = Mean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(within sample)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9C42EC-F20F-4055-BD3E-85BEB36BCF0E}"/>
              </a:ext>
            </a:extLst>
          </p:cNvPr>
          <p:cNvSpPr/>
          <p:nvPr/>
        </p:nvSpPr>
        <p:spPr>
          <a:xfrm>
            <a:off x="9790381" y="5267133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MSC = Mean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betw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. samples)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E6B3306-1156-4C43-9738-5304C5B2FB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2928310"/>
              <a:ext cx="4425728" cy="7698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28878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de-D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04102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de-DE" dirty="0"/>
                            <a:t>(5-6)² = 3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de-DE" dirty="0"/>
                            <a:t>(6-6)² = 0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de-DE" dirty="0"/>
                            <a:t>(7-6)² = 3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E6B3306-1156-4C43-9738-5304C5B2FB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2928310"/>
              <a:ext cx="4425728" cy="7698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435" t="-8333" r="-217826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92771" t="-8333" r="-101205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93548" t="-8333" r="-1613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0410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435" t="-97015" r="-217826" b="-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92771" t="-97015" r="-101205" b="-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93548" t="-97015" r="-1613"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8120E5-8169-492B-B224-F2D789F70BEB}"/>
                  </a:ext>
                </a:extLst>
              </p:cNvPr>
              <p:cNvSpPr/>
              <p:nvPr/>
            </p:nvSpPr>
            <p:spPr>
              <a:xfrm>
                <a:off x="8557665" y="2982010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3BA68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3BA68">
                        <a:lumMod val="75000"/>
                      </a:srgbClr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6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8120E5-8169-492B-B224-F2D789F70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665" y="2982010"/>
                <a:ext cx="1224618" cy="573427"/>
              </a:xfrm>
              <a:prstGeom prst="rect">
                <a:avLst/>
              </a:prstGeom>
              <a:blipFill>
                <a:blip r:embed="rId6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E0F17FF-B1BE-4C8E-B22D-F16EABE8DAC4}"/>
              </a:ext>
            </a:extLst>
          </p:cNvPr>
          <p:cNvSpPr txBox="1">
            <a:spLocks/>
          </p:cNvSpPr>
          <p:nvPr/>
        </p:nvSpPr>
        <p:spPr>
          <a:xfrm>
            <a:off x="3869791" y="1437860"/>
            <a:ext cx="11277600" cy="1600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4: Calculate the f-ratio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12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AN</a:t>
            </a:r>
            <a:r>
              <a:rPr lang="de-DE" dirty="0" err="1"/>
              <a:t>alysis</a:t>
            </a:r>
            <a:r>
              <a:rPr lang="de-DE" dirty="0"/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O</a:t>
            </a:r>
            <a:r>
              <a:rPr lang="de-DE" dirty="0" err="1"/>
              <a:t>f</a:t>
            </a:r>
            <a:r>
              <a:rPr lang="de-DE" dirty="0"/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VA</a:t>
            </a:r>
            <a:r>
              <a:rPr lang="de-DE" dirty="0" err="1"/>
              <a:t>riance</a:t>
            </a:r>
            <a:r>
              <a:rPr lang="de-DE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AC0F94-A866-4C1C-9FAA-1B7505C5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33600"/>
            <a:ext cx="11277600" cy="1600200"/>
          </a:xfrm>
        </p:spPr>
        <p:txBody>
          <a:bodyPr>
            <a:normAutofit/>
          </a:bodyPr>
          <a:lstStyle/>
          <a:p>
            <a:r>
              <a:rPr lang="en-US" sz="2400" dirty="0"/>
              <a:t>Statistical method that is trying to </a:t>
            </a:r>
            <a:br>
              <a:rPr lang="en-US" sz="2400" dirty="0"/>
            </a:br>
            <a:r>
              <a:rPr lang="en-US" sz="2400" dirty="0"/>
              <a:t>explain the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Variance</a:t>
            </a:r>
            <a:r>
              <a:rPr lang="en-US" sz="2400" dirty="0"/>
              <a:t> in our IV(=target variable)</a:t>
            </a:r>
            <a:endParaRPr lang="de-DE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5154F2-1A5B-45F5-ADDF-5D574DCC3BA0}"/>
              </a:ext>
            </a:extLst>
          </p:cNvPr>
          <p:cNvSpPr txBox="1">
            <a:spLocks/>
          </p:cNvSpPr>
          <p:nvPr/>
        </p:nvSpPr>
        <p:spPr>
          <a:xfrm>
            <a:off x="685800" y="3200400"/>
            <a:ext cx="11277600" cy="1600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3BA68">
                    <a:lumMod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Example: Influence of smoking on aggressiveness. </a:t>
            </a:r>
            <a:endParaRPr kumimoji="0" lang="de-DE" sz="24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3BA68">
                  <a:lumMod val="75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90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77812" y="2227831"/>
              <a:ext cx="4425728" cy="9704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45222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𝟐𝐢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0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𝟑𝐢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5182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77812" y="2227831"/>
              <a:ext cx="4425728" cy="9704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45222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35" t="-6667" r="-217826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92771" t="-6667" r="-101205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93548" t="-6667" r="-1613" b="-11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5182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0024C40-E4FE-421D-9CB0-1DE2C68B37B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7200" y="2367280"/>
          <a:ext cx="29718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662DD28-FFB0-4FFE-83FD-D0308613DF81}"/>
              </a:ext>
            </a:extLst>
          </p:cNvPr>
          <p:cNvSpPr/>
          <p:nvPr/>
        </p:nvSpPr>
        <p:spPr>
          <a:xfrm>
            <a:off x="3775509" y="3820092"/>
            <a:ext cx="2389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Calculate the ratio of f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81400" y="4311344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SSC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= # columns – 1</a:t>
                          </a:r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MSC= SSC/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𝑀𝑆𝐶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𝑀𝑆𝐸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SSE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= # samples </a:t>
                          </a:r>
                          <a:r>
                            <a:rPr lang="en-US" sz="1400" dirty="0"/>
                            <a:t>–</a:t>
                          </a: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# columns</a:t>
                          </a:r>
                          <a:endParaRPr kumimoji="0" lang="de-DE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MSE= SSE/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81400" y="4311344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SSC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48327" t="-103774" r="-124535" b="-1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19617" t="-103774" r="-60287" b="-11320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718852" t="-52133" r="-3279" b="-71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SSE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48327" t="-205714" r="-124535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19617" t="-205714" r="-60287" b="-1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F9C11D5-05DD-45C4-BEC2-5C772838F167}"/>
              </a:ext>
            </a:extLst>
          </p:cNvPr>
          <p:cNvSpPr/>
          <p:nvPr/>
        </p:nvSpPr>
        <p:spPr>
          <a:xfrm>
            <a:off x="9697621" y="3897036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SSC =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(columns)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3D774-FF66-403B-9300-EB74CE3A55CE}"/>
              </a:ext>
            </a:extLst>
          </p:cNvPr>
          <p:cNvSpPr/>
          <p:nvPr/>
        </p:nvSpPr>
        <p:spPr>
          <a:xfrm>
            <a:off x="9694413" y="4581066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SSE =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(rows)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E270C3-F5AC-47CF-A3FD-7DD1BBD8F1D0}"/>
              </a:ext>
            </a:extLst>
          </p:cNvPr>
          <p:cNvSpPr/>
          <p:nvPr/>
        </p:nvSpPr>
        <p:spPr>
          <a:xfrm>
            <a:off x="9697621" y="5892484"/>
            <a:ext cx="2494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MSE = Mean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(within sample)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9C42EC-F20F-4055-BD3E-85BEB36BCF0E}"/>
              </a:ext>
            </a:extLst>
          </p:cNvPr>
          <p:cNvSpPr/>
          <p:nvPr/>
        </p:nvSpPr>
        <p:spPr>
          <a:xfrm>
            <a:off x="9660725" y="5220421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MSC = Mean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betw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. samples)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0F7190A-99CC-4CB0-9D83-216DB42710D1}"/>
                  </a:ext>
                </a:extLst>
              </p:cNvPr>
              <p:cNvSpPr/>
              <p:nvPr/>
            </p:nvSpPr>
            <p:spPr>
              <a:xfrm>
                <a:off x="8752352" y="2624854"/>
                <a:ext cx="1483848" cy="6335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12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0F7190A-99CC-4CB0-9D83-216DB4271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352" y="2624854"/>
                <a:ext cx="1483848" cy="633571"/>
              </a:xfrm>
              <a:prstGeom prst="rect">
                <a:avLst/>
              </a:prstGeom>
              <a:blipFill>
                <a:blip r:embed="rId4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6E8A851-D735-4DFF-B2F2-165208741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791" y="1437860"/>
            <a:ext cx="11277600" cy="160020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4: Calculate the f-ratio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348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77812" y="2227831"/>
              <a:ext cx="4425728" cy="9704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45222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𝟐𝐢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0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𝟑𝐢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5182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77812" y="2227831"/>
              <a:ext cx="4425728" cy="9704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45222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35" t="-6667" r="-217826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92771" t="-6667" r="-101205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93548" t="-6667" r="-1613" b="-11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5182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0024C40-E4FE-421D-9CB0-1DE2C68B37B7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367280"/>
          <a:ext cx="29718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662DD28-FFB0-4FFE-83FD-D0308613DF81}"/>
              </a:ext>
            </a:extLst>
          </p:cNvPr>
          <p:cNvSpPr/>
          <p:nvPr/>
        </p:nvSpPr>
        <p:spPr>
          <a:xfrm>
            <a:off x="3775509" y="3820092"/>
            <a:ext cx="2389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Calculate the ratio of f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81400" y="4311344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SSC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= # columns – 1</a:t>
                          </a:r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MSC= SSC/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𝑀𝑆𝐶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𝑀𝑆𝐸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SSE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= # samples </a:t>
                          </a:r>
                          <a:r>
                            <a:rPr lang="en-US" sz="1400" dirty="0"/>
                            <a:t>–</a:t>
                          </a: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# columns</a:t>
                          </a:r>
                          <a:endParaRPr kumimoji="0" lang="de-DE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MSE= SSE/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81400" y="4311344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SSC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48327" t="-103774" r="-124535" b="-1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19617" t="-103774" r="-60287" b="-11320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718852" t="-52133" r="-3279" b="-71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SSE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48327" t="-205714" r="-124535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19617" t="-205714" r="-60287" b="-1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F9C11D5-05DD-45C4-BEC2-5C772838F167}"/>
              </a:ext>
            </a:extLst>
          </p:cNvPr>
          <p:cNvSpPr/>
          <p:nvPr/>
        </p:nvSpPr>
        <p:spPr>
          <a:xfrm>
            <a:off x="9697621" y="3897036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SSC =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(columns)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3D774-FF66-403B-9300-EB74CE3A55CE}"/>
              </a:ext>
            </a:extLst>
          </p:cNvPr>
          <p:cNvSpPr/>
          <p:nvPr/>
        </p:nvSpPr>
        <p:spPr>
          <a:xfrm>
            <a:off x="9694413" y="4581066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SSE =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(rows)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E270C3-F5AC-47CF-A3FD-7DD1BBD8F1D0}"/>
              </a:ext>
            </a:extLst>
          </p:cNvPr>
          <p:cNvSpPr/>
          <p:nvPr/>
        </p:nvSpPr>
        <p:spPr>
          <a:xfrm>
            <a:off x="9697621" y="5892484"/>
            <a:ext cx="2494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MSE = Mean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(within sample)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9C42EC-F20F-4055-BD3E-85BEB36BCF0E}"/>
              </a:ext>
            </a:extLst>
          </p:cNvPr>
          <p:cNvSpPr/>
          <p:nvPr/>
        </p:nvSpPr>
        <p:spPr>
          <a:xfrm>
            <a:off x="9660725" y="5220421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MSC = Mean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betw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. samples)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0F7190A-99CC-4CB0-9D83-216DB42710D1}"/>
                  </a:ext>
                </a:extLst>
              </p:cNvPr>
              <p:cNvSpPr/>
              <p:nvPr/>
            </p:nvSpPr>
            <p:spPr>
              <a:xfrm>
                <a:off x="8752352" y="2624854"/>
                <a:ext cx="1483848" cy="6335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12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0F7190A-99CC-4CB0-9D83-216DB4271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352" y="2624854"/>
                <a:ext cx="1483848" cy="633571"/>
              </a:xfrm>
              <a:prstGeom prst="rect">
                <a:avLst/>
              </a:prstGeom>
              <a:blipFill>
                <a:blip r:embed="rId4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15C9241-DB02-40BE-B027-8A49DFC7B14B}"/>
              </a:ext>
            </a:extLst>
          </p:cNvPr>
          <p:cNvSpPr txBox="1">
            <a:spLocks/>
          </p:cNvSpPr>
          <p:nvPr/>
        </p:nvSpPr>
        <p:spPr>
          <a:xfrm>
            <a:off x="3276600" y="1487875"/>
            <a:ext cx="11277600" cy="1600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3BA68">
                    <a:lumMod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5: Compare the calculated f-ratio with table value</a:t>
            </a:r>
            <a:endParaRPr kumimoji="0" lang="de-DE" sz="2200" b="0" i="1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3BA68">
                  <a:lumMod val="75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43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B396F-326F-414B-84BF-E53428B8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0A27E-3498-4727-8BB8-1985A6AD6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670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8B628A-ACE5-45B0-BAF2-C788036A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-253742" y="6898670"/>
            <a:ext cx="113294" cy="72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55B9A1-3552-4B7A-914E-E6F033CA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-8686800"/>
            <a:ext cx="5548312" cy="1179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4122E3-7732-4806-A3BA-81EB70FFC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31000" y="-2813388"/>
            <a:ext cx="7289591" cy="68011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CBBC76-CC4E-4586-A111-0276E433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79" y="101981"/>
            <a:ext cx="10353762" cy="970450"/>
          </a:xfrm>
        </p:spPr>
        <p:txBody>
          <a:bodyPr/>
          <a:lstStyle/>
          <a:p>
            <a:r>
              <a:rPr lang="en-US" dirty="0"/>
              <a:t>F</a:t>
            </a:r>
            <a:r>
              <a:rPr lang="de-DE" dirty="0"/>
              <a:t>-Distribution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F50320B-9326-48F4-8606-CE77E41E5DF0}"/>
              </a:ext>
            </a:extLst>
          </p:cNvPr>
          <p:cNvSpPr/>
          <p:nvPr/>
        </p:nvSpPr>
        <p:spPr>
          <a:xfrm>
            <a:off x="4114800" y="2162476"/>
            <a:ext cx="5704121" cy="3295049"/>
          </a:xfrm>
          <a:custGeom>
            <a:avLst/>
            <a:gdLst>
              <a:gd name="connsiteX0" fmla="*/ 0 w 7488455"/>
              <a:gd name="connsiteY0" fmla="*/ 2852018 h 3285155"/>
              <a:gd name="connsiteX1" fmla="*/ 1299411 w 7488455"/>
              <a:gd name="connsiteY1" fmla="*/ 503454 h 3285155"/>
              <a:gd name="connsiteX2" fmla="*/ 2502569 w 7488455"/>
              <a:gd name="connsiteY2" fmla="*/ 128068 h 3285155"/>
              <a:gd name="connsiteX3" fmla="*/ 3763478 w 7488455"/>
              <a:gd name="connsiteY3" fmla="*/ 2178250 h 3285155"/>
              <a:gd name="connsiteX4" fmla="*/ 5563402 w 7488455"/>
              <a:gd name="connsiteY4" fmla="*/ 3006022 h 3285155"/>
              <a:gd name="connsiteX5" fmla="*/ 7488455 w 7488455"/>
              <a:gd name="connsiteY5" fmla="*/ 3285155 h 3285155"/>
              <a:gd name="connsiteX0" fmla="*/ 0 w 7599335"/>
              <a:gd name="connsiteY0" fmla="*/ 3141045 h 3295049"/>
              <a:gd name="connsiteX1" fmla="*/ 1410291 w 7599335"/>
              <a:gd name="connsiteY1" fmla="*/ 513348 h 3295049"/>
              <a:gd name="connsiteX2" fmla="*/ 2613449 w 7599335"/>
              <a:gd name="connsiteY2" fmla="*/ 137962 h 3295049"/>
              <a:gd name="connsiteX3" fmla="*/ 3874358 w 7599335"/>
              <a:gd name="connsiteY3" fmla="*/ 2188144 h 3295049"/>
              <a:gd name="connsiteX4" fmla="*/ 5674282 w 7599335"/>
              <a:gd name="connsiteY4" fmla="*/ 3015916 h 3295049"/>
              <a:gd name="connsiteX5" fmla="*/ 7599335 w 7599335"/>
              <a:gd name="connsiteY5" fmla="*/ 3295049 h 3295049"/>
              <a:gd name="connsiteX0" fmla="*/ 0 w 7599335"/>
              <a:gd name="connsiteY0" fmla="*/ 3141045 h 3295049"/>
              <a:gd name="connsiteX1" fmla="*/ 1410291 w 7599335"/>
              <a:gd name="connsiteY1" fmla="*/ 513348 h 3295049"/>
              <a:gd name="connsiteX2" fmla="*/ 2613449 w 7599335"/>
              <a:gd name="connsiteY2" fmla="*/ 137962 h 3295049"/>
              <a:gd name="connsiteX3" fmla="*/ 3874358 w 7599335"/>
              <a:gd name="connsiteY3" fmla="*/ 2188144 h 3295049"/>
              <a:gd name="connsiteX4" fmla="*/ 5674282 w 7599335"/>
              <a:gd name="connsiteY4" fmla="*/ 3015916 h 3295049"/>
              <a:gd name="connsiteX5" fmla="*/ 7599335 w 7599335"/>
              <a:gd name="connsiteY5" fmla="*/ 3295049 h 3295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99335" h="3295049">
                <a:moveTo>
                  <a:pt x="0" y="3141045"/>
                </a:moveTo>
                <a:cubicBezTo>
                  <a:pt x="404199" y="2213010"/>
                  <a:pt x="974716" y="1013862"/>
                  <a:pt x="1410291" y="513348"/>
                </a:cubicBezTo>
                <a:cubicBezTo>
                  <a:pt x="1845866" y="12834"/>
                  <a:pt x="2202771" y="-141171"/>
                  <a:pt x="2613449" y="137962"/>
                </a:cubicBezTo>
                <a:cubicBezTo>
                  <a:pt x="3024127" y="417095"/>
                  <a:pt x="3364219" y="1708485"/>
                  <a:pt x="3874358" y="2188144"/>
                </a:cubicBezTo>
                <a:cubicBezTo>
                  <a:pt x="4384497" y="2667803"/>
                  <a:pt x="5053453" y="2831432"/>
                  <a:pt x="5674282" y="3015916"/>
                </a:cubicBezTo>
                <a:cubicBezTo>
                  <a:pt x="6295112" y="3200400"/>
                  <a:pt x="7272076" y="3250131"/>
                  <a:pt x="7599335" y="3295049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324D58D4-3D76-46BD-809C-948D2F60F465}"/>
              </a:ext>
            </a:extLst>
          </p:cNvPr>
          <p:cNvCxnSpPr>
            <a:cxnSpLocks/>
          </p:cNvCxnSpPr>
          <p:nvPr/>
        </p:nvCxnSpPr>
        <p:spPr>
          <a:xfrm rot="10800000">
            <a:off x="4114800" y="1752600"/>
            <a:ext cx="5796640" cy="3810000"/>
          </a:xfrm>
          <a:prstGeom prst="bentConnector3">
            <a:avLst>
              <a:gd name="adj1" fmla="val 99981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04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8B628A-ACE5-45B0-BAF2-C788036A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-253742" y="6898670"/>
            <a:ext cx="113294" cy="72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55B9A1-3552-4B7A-914E-E6F033CA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-8686800"/>
            <a:ext cx="5548312" cy="1179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4122E3-7732-4806-A3BA-81EB70FFC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31000" y="-2813388"/>
            <a:ext cx="7289591" cy="68011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CBBC76-CC4E-4586-A111-0276E433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79" y="101981"/>
            <a:ext cx="10353762" cy="970450"/>
          </a:xfrm>
        </p:spPr>
        <p:txBody>
          <a:bodyPr/>
          <a:lstStyle/>
          <a:p>
            <a:r>
              <a:rPr lang="en-US" dirty="0"/>
              <a:t>F</a:t>
            </a:r>
            <a:r>
              <a:rPr lang="de-DE" dirty="0"/>
              <a:t>-Distribution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F50320B-9326-48F4-8606-CE77E41E5DF0}"/>
              </a:ext>
            </a:extLst>
          </p:cNvPr>
          <p:cNvSpPr/>
          <p:nvPr/>
        </p:nvSpPr>
        <p:spPr>
          <a:xfrm>
            <a:off x="4114800" y="2162476"/>
            <a:ext cx="5704121" cy="3295049"/>
          </a:xfrm>
          <a:custGeom>
            <a:avLst/>
            <a:gdLst>
              <a:gd name="connsiteX0" fmla="*/ 0 w 7488455"/>
              <a:gd name="connsiteY0" fmla="*/ 2852018 h 3285155"/>
              <a:gd name="connsiteX1" fmla="*/ 1299411 w 7488455"/>
              <a:gd name="connsiteY1" fmla="*/ 503454 h 3285155"/>
              <a:gd name="connsiteX2" fmla="*/ 2502569 w 7488455"/>
              <a:gd name="connsiteY2" fmla="*/ 128068 h 3285155"/>
              <a:gd name="connsiteX3" fmla="*/ 3763478 w 7488455"/>
              <a:gd name="connsiteY3" fmla="*/ 2178250 h 3285155"/>
              <a:gd name="connsiteX4" fmla="*/ 5563402 w 7488455"/>
              <a:gd name="connsiteY4" fmla="*/ 3006022 h 3285155"/>
              <a:gd name="connsiteX5" fmla="*/ 7488455 w 7488455"/>
              <a:gd name="connsiteY5" fmla="*/ 3285155 h 3285155"/>
              <a:gd name="connsiteX0" fmla="*/ 0 w 7599335"/>
              <a:gd name="connsiteY0" fmla="*/ 3141045 h 3295049"/>
              <a:gd name="connsiteX1" fmla="*/ 1410291 w 7599335"/>
              <a:gd name="connsiteY1" fmla="*/ 513348 h 3295049"/>
              <a:gd name="connsiteX2" fmla="*/ 2613449 w 7599335"/>
              <a:gd name="connsiteY2" fmla="*/ 137962 h 3295049"/>
              <a:gd name="connsiteX3" fmla="*/ 3874358 w 7599335"/>
              <a:gd name="connsiteY3" fmla="*/ 2188144 h 3295049"/>
              <a:gd name="connsiteX4" fmla="*/ 5674282 w 7599335"/>
              <a:gd name="connsiteY4" fmla="*/ 3015916 h 3295049"/>
              <a:gd name="connsiteX5" fmla="*/ 7599335 w 7599335"/>
              <a:gd name="connsiteY5" fmla="*/ 3295049 h 3295049"/>
              <a:gd name="connsiteX0" fmla="*/ 0 w 7599335"/>
              <a:gd name="connsiteY0" fmla="*/ 3141045 h 3295049"/>
              <a:gd name="connsiteX1" fmla="*/ 1410291 w 7599335"/>
              <a:gd name="connsiteY1" fmla="*/ 513348 h 3295049"/>
              <a:gd name="connsiteX2" fmla="*/ 2613449 w 7599335"/>
              <a:gd name="connsiteY2" fmla="*/ 137962 h 3295049"/>
              <a:gd name="connsiteX3" fmla="*/ 3874358 w 7599335"/>
              <a:gd name="connsiteY3" fmla="*/ 2188144 h 3295049"/>
              <a:gd name="connsiteX4" fmla="*/ 5674282 w 7599335"/>
              <a:gd name="connsiteY4" fmla="*/ 3015916 h 3295049"/>
              <a:gd name="connsiteX5" fmla="*/ 7599335 w 7599335"/>
              <a:gd name="connsiteY5" fmla="*/ 3295049 h 3295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99335" h="3295049">
                <a:moveTo>
                  <a:pt x="0" y="3141045"/>
                </a:moveTo>
                <a:cubicBezTo>
                  <a:pt x="404199" y="2213010"/>
                  <a:pt x="974716" y="1013862"/>
                  <a:pt x="1410291" y="513348"/>
                </a:cubicBezTo>
                <a:cubicBezTo>
                  <a:pt x="1845866" y="12834"/>
                  <a:pt x="2202771" y="-141171"/>
                  <a:pt x="2613449" y="137962"/>
                </a:cubicBezTo>
                <a:cubicBezTo>
                  <a:pt x="3024127" y="417095"/>
                  <a:pt x="3364219" y="1708485"/>
                  <a:pt x="3874358" y="2188144"/>
                </a:cubicBezTo>
                <a:cubicBezTo>
                  <a:pt x="4384497" y="2667803"/>
                  <a:pt x="5053453" y="2831432"/>
                  <a:pt x="5674282" y="3015916"/>
                </a:cubicBezTo>
                <a:cubicBezTo>
                  <a:pt x="6295112" y="3200400"/>
                  <a:pt x="7272076" y="3250131"/>
                  <a:pt x="7599335" y="3295049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324D58D4-3D76-46BD-809C-948D2F60F465}"/>
              </a:ext>
            </a:extLst>
          </p:cNvPr>
          <p:cNvCxnSpPr>
            <a:cxnSpLocks/>
          </p:cNvCxnSpPr>
          <p:nvPr/>
        </p:nvCxnSpPr>
        <p:spPr>
          <a:xfrm rot="10800000">
            <a:off x="4114800" y="1752600"/>
            <a:ext cx="5796640" cy="3810000"/>
          </a:xfrm>
          <a:prstGeom prst="bentConnector3">
            <a:avLst>
              <a:gd name="adj1" fmla="val 99981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115D609F-20E2-4A75-81CB-DDE2261D2C2C}"/>
              </a:ext>
            </a:extLst>
          </p:cNvPr>
          <p:cNvSpPr txBox="1">
            <a:spLocks/>
          </p:cNvSpPr>
          <p:nvPr/>
        </p:nvSpPr>
        <p:spPr>
          <a:xfrm>
            <a:off x="4343400" y="2162476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Fisher-</a:t>
            </a:r>
            <a:r>
              <a:rPr kumimoji="0" lang="en-US" sz="28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Snedecor</a:t>
            </a:r>
            <a:r>
              <a:rPr kumimoji="0" lang="en-US" sz="2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 distribution</a:t>
            </a:r>
            <a:endParaRPr kumimoji="0" lang="de-DE" sz="28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8532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8B628A-ACE5-45B0-BAF2-C788036A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-253742" y="6898670"/>
            <a:ext cx="113294" cy="72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55B9A1-3552-4B7A-914E-E6F033CA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-8686800"/>
            <a:ext cx="5548312" cy="1179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4122E3-7732-4806-A3BA-81EB70FFC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31000" y="-2813388"/>
            <a:ext cx="7289591" cy="68011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CBBC76-CC4E-4586-A111-0276E433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79" y="101981"/>
            <a:ext cx="10353762" cy="970450"/>
          </a:xfrm>
        </p:spPr>
        <p:txBody>
          <a:bodyPr/>
          <a:lstStyle/>
          <a:p>
            <a:r>
              <a:rPr lang="en-US" dirty="0"/>
              <a:t>F</a:t>
            </a:r>
            <a:r>
              <a:rPr lang="de-DE" dirty="0"/>
              <a:t>-Distribution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F50320B-9326-48F4-8606-CE77E41E5DF0}"/>
              </a:ext>
            </a:extLst>
          </p:cNvPr>
          <p:cNvSpPr/>
          <p:nvPr/>
        </p:nvSpPr>
        <p:spPr>
          <a:xfrm>
            <a:off x="4114800" y="2162476"/>
            <a:ext cx="5704121" cy="3295049"/>
          </a:xfrm>
          <a:custGeom>
            <a:avLst/>
            <a:gdLst>
              <a:gd name="connsiteX0" fmla="*/ 0 w 7488455"/>
              <a:gd name="connsiteY0" fmla="*/ 2852018 h 3285155"/>
              <a:gd name="connsiteX1" fmla="*/ 1299411 w 7488455"/>
              <a:gd name="connsiteY1" fmla="*/ 503454 h 3285155"/>
              <a:gd name="connsiteX2" fmla="*/ 2502569 w 7488455"/>
              <a:gd name="connsiteY2" fmla="*/ 128068 h 3285155"/>
              <a:gd name="connsiteX3" fmla="*/ 3763478 w 7488455"/>
              <a:gd name="connsiteY3" fmla="*/ 2178250 h 3285155"/>
              <a:gd name="connsiteX4" fmla="*/ 5563402 w 7488455"/>
              <a:gd name="connsiteY4" fmla="*/ 3006022 h 3285155"/>
              <a:gd name="connsiteX5" fmla="*/ 7488455 w 7488455"/>
              <a:gd name="connsiteY5" fmla="*/ 3285155 h 3285155"/>
              <a:gd name="connsiteX0" fmla="*/ 0 w 7599335"/>
              <a:gd name="connsiteY0" fmla="*/ 3141045 h 3295049"/>
              <a:gd name="connsiteX1" fmla="*/ 1410291 w 7599335"/>
              <a:gd name="connsiteY1" fmla="*/ 513348 h 3295049"/>
              <a:gd name="connsiteX2" fmla="*/ 2613449 w 7599335"/>
              <a:gd name="connsiteY2" fmla="*/ 137962 h 3295049"/>
              <a:gd name="connsiteX3" fmla="*/ 3874358 w 7599335"/>
              <a:gd name="connsiteY3" fmla="*/ 2188144 h 3295049"/>
              <a:gd name="connsiteX4" fmla="*/ 5674282 w 7599335"/>
              <a:gd name="connsiteY4" fmla="*/ 3015916 h 3295049"/>
              <a:gd name="connsiteX5" fmla="*/ 7599335 w 7599335"/>
              <a:gd name="connsiteY5" fmla="*/ 3295049 h 3295049"/>
              <a:gd name="connsiteX0" fmla="*/ 0 w 7599335"/>
              <a:gd name="connsiteY0" fmla="*/ 3141045 h 3295049"/>
              <a:gd name="connsiteX1" fmla="*/ 1410291 w 7599335"/>
              <a:gd name="connsiteY1" fmla="*/ 513348 h 3295049"/>
              <a:gd name="connsiteX2" fmla="*/ 2613449 w 7599335"/>
              <a:gd name="connsiteY2" fmla="*/ 137962 h 3295049"/>
              <a:gd name="connsiteX3" fmla="*/ 3874358 w 7599335"/>
              <a:gd name="connsiteY3" fmla="*/ 2188144 h 3295049"/>
              <a:gd name="connsiteX4" fmla="*/ 5674282 w 7599335"/>
              <a:gd name="connsiteY4" fmla="*/ 3015916 h 3295049"/>
              <a:gd name="connsiteX5" fmla="*/ 7599335 w 7599335"/>
              <a:gd name="connsiteY5" fmla="*/ 3295049 h 3295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99335" h="3295049">
                <a:moveTo>
                  <a:pt x="0" y="3141045"/>
                </a:moveTo>
                <a:cubicBezTo>
                  <a:pt x="404199" y="2213010"/>
                  <a:pt x="974716" y="1013862"/>
                  <a:pt x="1410291" y="513348"/>
                </a:cubicBezTo>
                <a:cubicBezTo>
                  <a:pt x="1845866" y="12834"/>
                  <a:pt x="2202771" y="-141171"/>
                  <a:pt x="2613449" y="137962"/>
                </a:cubicBezTo>
                <a:cubicBezTo>
                  <a:pt x="3024127" y="417095"/>
                  <a:pt x="3364219" y="1708485"/>
                  <a:pt x="3874358" y="2188144"/>
                </a:cubicBezTo>
                <a:cubicBezTo>
                  <a:pt x="4384497" y="2667803"/>
                  <a:pt x="5053453" y="2831432"/>
                  <a:pt x="5674282" y="3015916"/>
                </a:cubicBezTo>
                <a:cubicBezTo>
                  <a:pt x="6295112" y="3200400"/>
                  <a:pt x="7272076" y="3250131"/>
                  <a:pt x="7599335" y="3295049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324D58D4-3D76-46BD-809C-948D2F60F465}"/>
              </a:ext>
            </a:extLst>
          </p:cNvPr>
          <p:cNvCxnSpPr>
            <a:cxnSpLocks/>
          </p:cNvCxnSpPr>
          <p:nvPr/>
        </p:nvCxnSpPr>
        <p:spPr>
          <a:xfrm rot="10800000">
            <a:off x="4114800" y="1752600"/>
            <a:ext cx="5796640" cy="3810000"/>
          </a:xfrm>
          <a:prstGeom prst="bentConnector3">
            <a:avLst>
              <a:gd name="adj1" fmla="val 99981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115D609F-20E2-4A75-81CB-DDE2261D2C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4800" y="2286000"/>
                <a:ext cx="10353762" cy="970450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j-lt"/>
                    <a:ea typeface="+mj-ea"/>
                    <a:cs typeface="Trebuchet M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DADADA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j-ea"/>
                  </a:rPr>
                  <a:t>Used in the F-test to determine if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2000" b="0" i="1" u="none" strike="noStrike" kern="1200" cap="none" spc="0" normalizeH="0" baseline="0" noProof="0" dirty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rgbClr val="DADADA"/>
                            </a:solidFill>
                            <a:effectLst>
                              <a:outerShdw blurRad="9525" dist="25400" dir="14640000" algn="tl" rotWithShape="0">
                                <a:prstClr val="black">
                                  <a:alpha val="30000"/>
                                </a:prst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kumimoji="0" lang="de-DE" sz="2000" b="0" i="1" u="none" strike="noStrike" kern="1200" cap="none" spc="0" normalizeH="0" baseline="0" noProof="0" dirty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rgbClr val="DADADA"/>
                            </a:solidFill>
                            <a:effectLst>
                              <a:outerShdw blurRad="9525" dist="25400" dir="14640000" algn="tl" rotWithShape="0">
                                <a:prstClr val="black">
                                  <a:alpha val="30000"/>
                                </a:prst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𝐻</m:t>
                        </m:r>
                      </m:e>
                      <m:sub>
                        <m:r>
                          <a:rPr kumimoji="0" lang="de-DE" sz="2000" b="0" i="0" u="none" strike="noStrike" kern="1200" cap="none" spc="0" normalizeH="0" baseline="0" noProof="0" dirty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rgbClr val="DADADA"/>
                            </a:solidFill>
                            <a:effectLst>
                              <a:outerShdw blurRad="9525" dist="25400" dir="14640000" algn="tl" rotWithShape="0">
                                <a:prstClr val="black">
                                  <a:alpha val="30000"/>
                                </a:prst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0</m:t>
                        </m:r>
                      </m:sub>
                    </m:sSub>
                  </m:oMath>
                </a14:m>
                <a:endParaRPr kumimoji="0" lang="de-DE" sz="20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DADADA"/>
                  </a:solidFill>
                  <a:effectLst>
                    <a:outerShdw blurRad="9525" dist="25400" dir="14640000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j-ea"/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115D609F-20E2-4A75-81CB-DDE2261D2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286000"/>
                <a:ext cx="10353762" cy="9704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51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8B628A-ACE5-45B0-BAF2-C788036A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-253742" y="6898670"/>
            <a:ext cx="113294" cy="72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55B9A1-3552-4B7A-914E-E6F033CA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-8686800"/>
            <a:ext cx="5548312" cy="1179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4122E3-7732-4806-A3BA-81EB70FFC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31000" y="-2813388"/>
            <a:ext cx="7289591" cy="68011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CBBC76-CC4E-4586-A111-0276E433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79" y="101981"/>
            <a:ext cx="10353762" cy="970450"/>
          </a:xfrm>
        </p:spPr>
        <p:txBody>
          <a:bodyPr/>
          <a:lstStyle/>
          <a:p>
            <a:r>
              <a:rPr lang="en-US" dirty="0"/>
              <a:t>F</a:t>
            </a:r>
            <a:r>
              <a:rPr lang="de-DE" dirty="0"/>
              <a:t>-Distribution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F50320B-9326-48F4-8606-CE77E41E5DF0}"/>
              </a:ext>
            </a:extLst>
          </p:cNvPr>
          <p:cNvSpPr/>
          <p:nvPr/>
        </p:nvSpPr>
        <p:spPr>
          <a:xfrm>
            <a:off x="4114800" y="2162476"/>
            <a:ext cx="5704121" cy="3295049"/>
          </a:xfrm>
          <a:custGeom>
            <a:avLst/>
            <a:gdLst>
              <a:gd name="connsiteX0" fmla="*/ 0 w 7488455"/>
              <a:gd name="connsiteY0" fmla="*/ 2852018 h 3285155"/>
              <a:gd name="connsiteX1" fmla="*/ 1299411 w 7488455"/>
              <a:gd name="connsiteY1" fmla="*/ 503454 h 3285155"/>
              <a:gd name="connsiteX2" fmla="*/ 2502569 w 7488455"/>
              <a:gd name="connsiteY2" fmla="*/ 128068 h 3285155"/>
              <a:gd name="connsiteX3" fmla="*/ 3763478 w 7488455"/>
              <a:gd name="connsiteY3" fmla="*/ 2178250 h 3285155"/>
              <a:gd name="connsiteX4" fmla="*/ 5563402 w 7488455"/>
              <a:gd name="connsiteY4" fmla="*/ 3006022 h 3285155"/>
              <a:gd name="connsiteX5" fmla="*/ 7488455 w 7488455"/>
              <a:gd name="connsiteY5" fmla="*/ 3285155 h 3285155"/>
              <a:gd name="connsiteX0" fmla="*/ 0 w 7599335"/>
              <a:gd name="connsiteY0" fmla="*/ 3141045 h 3295049"/>
              <a:gd name="connsiteX1" fmla="*/ 1410291 w 7599335"/>
              <a:gd name="connsiteY1" fmla="*/ 513348 h 3295049"/>
              <a:gd name="connsiteX2" fmla="*/ 2613449 w 7599335"/>
              <a:gd name="connsiteY2" fmla="*/ 137962 h 3295049"/>
              <a:gd name="connsiteX3" fmla="*/ 3874358 w 7599335"/>
              <a:gd name="connsiteY3" fmla="*/ 2188144 h 3295049"/>
              <a:gd name="connsiteX4" fmla="*/ 5674282 w 7599335"/>
              <a:gd name="connsiteY4" fmla="*/ 3015916 h 3295049"/>
              <a:gd name="connsiteX5" fmla="*/ 7599335 w 7599335"/>
              <a:gd name="connsiteY5" fmla="*/ 3295049 h 3295049"/>
              <a:gd name="connsiteX0" fmla="*/ 0 w 7599335"/>
              <a:gd name="connsiteY0" fmla="*/ 3141045 h 3295049"/>
              <a:gd name="connsiteX1" fmla="*/ 1410291 w 7599335"/>
              <a:gd name="connsiteY1" fmla="*/ 513348 h 3295049"/>
              <a:gd name="connsiteX2" fmla="*/ 2613449 w 7599335"/>
              <a:gd name="connsiteY2" fmla="*/ 137962 h 3295049"/>
              <a:gd name="connsiteX3" fmla="*/ 3874358 w 7599335"/>
              <a:gd name="connsiteY3" fmla="*/ 2188144 h 3295049"/>
              <a:gd name="connsiteX4" fmla="*/ 5674282 w 7599335"/>
              <a:gd name="connsiteY4" fmla="*/ 3015916 h 3295049"/>
              <a:gd name="connsiteX5" fmla="*/ 7599335 w 7599335"/>
              <a:gd name="connsiteY5" fmla="*/ 3295049 h 3295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99335" h="3295049">
                <a:moveTo>
                  <a:pt x="0" y="3141045"/>
                </a:moveTo>
                <a:cubicBezTo>
                  <a:pt x="404199" y="2213010"/>
                  <a:pt x="974716" y="1013862"/>
                  <a:pt x="1410291" y="513348"/>
                </a:cubicBezTo>
                <a:cubicBezTo>
                  <a:pt x="1845866" y="12834"/>
                  <a:pt x="2202771" y="-141171"/>
                  <a:pt x="2613449" y="137962"/>
                </a:cubicBezTo>
                <a:cubicBezTo>
                  <a:pt x="3024127" y="417095"/>
                  <a:pt x="3364219" y="1708485"/>
                  <a:pt x="3874358" y="2188144"/>
                </a:cubicBezTo>
                <a:cubicBezTo>
                  <a:pt x="4384497" y="2667803"/>
                  <a:pt x="5053453" y="2831432"/>
                  <a:pt x="5674282" y="3015916"/>
                </a:cubicBezTo>
                <a:cubicBezTo>
                  <a:pt x="6295112" y="3200400"/>
                  <a:pt x="7272076" y="3250131"/>
                  <a:pt x="7599335" y="3295049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324D58D4-3D76-46BD-809C-948D2F60F465}"/>
              </a:ext>
            </a:extLst>
          </p:cNvPr>
          <p:cNvCxnSpPr>
            <a:cxnSpLocks/>
          </p:cNvCxnSpPr>
          <p:nvPr/>
        </p:nvCxnSpPr>
        <p:spPr>
          <a:xfrm rot="10800000">
            <a:off x="4114800" y="1752600"/>
            <a:ext cx="5796640" cy="3810000"/>
          </a:xfrm>
          <a:prstGeom prst="bentConnector3">
            <a:avLst>
              <a:gd name="adj1" fmla="val 99981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E312F71B-3B09-4629-9A64-4F12880639C7}"/>
              </a:ext>
            </a:extLst>
          </p:cNvPr>
          <p:cNvSpPr txBox="1">
            <a:spLocks/>
          </p:cNvSpPr>
          <p:nvPr/>
        </p:nvSpPr>
        <p:spPr>
          <a:xfrm>
            <a:off x="1905000" y="5852887"/>
            <a:ext cx="9640021" cy="590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212123">
                    <a:lumMod val="25000"/>
                    <a:lumOff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F-ratio</a:t>
            </a:r>
            <a:endParaRPr kumimoji="0" lang="de-DE" sz="36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212123">
                  <a:lumMod val="25000"/>
                  <a:lumOff val="75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315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8B628A-ACE5-45B0-BAF2-C788036A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-253742" y="6898670"/>
            <a:ext cx="113294" cy="72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55B9A1-3552-4B7A-914E-E6F033CA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-8686800"/>
            <a:ext cx="5548312" cy="1179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4122E3-7732-4806-A3BA-81EB70FFC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31000" y="-2813388"/>
            <a:ext cx="7289591" cy="68011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CBBC76-CC4E-4586-A111-0276E433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79" y="101981"/>
            <a:ext cx="10353762" cy="970450"/>
          </a:xfrm>
        </p:spPr>
        <p:txBody>
          <a:bodyPr/>
          <a:lstStyle/>
          <a:p>
            <a:r>
              <a:rPr lang="en-US" dirty="0"/>
              <a:t>F</a:t>
            </a:r>
            <a:r>
              <a:rPr lang="de-DE" dirty="0"/>
              <a:t>-Distribution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F50320B-9326-48F4-8606-CE77E41E5DF0}"/>
              </a:ext>
            </a:extLst>
          </p:cNvPr>
          <p:cNvSpPr/>
          <p:nvPr/>
        </p:nvSpPr>
        <p:spPr>
          <a:xfrm>
            <a:off x="4192805" y="2337007"/>
            <a:ext cx="5646063" cy="3231399"/>
          </a:xfrm>
          <a:custGeom>
            <a:avLst/>
            <a:gdLst>
              <a:gd name="connsiteX0" fmla="*/ 0 w 7488455"/>
              <a:gd name="connsiteY0" fmla="*/ 2852018 h 3285155"/>
              <a:gd name="connsiteX1" fmla="*/ 1299411 w 7488455"/>
              <a:gd name="connsiteY1" fmla="*/ 503454 h 3285155"/>
              <a:gd name="connsiteX2" fmla="*/ 2502569 w 7488455"/>
              <a:gd name="connsiteY2" fmla="*/ 128068 h 3285155"/>
              <a:gd name="connsiteX3" fmla="*/ 3763478 w 7488455"/>
              <a:gd name="connsiteY3" fmla="*/ 2178250 h 3285155"/>
              <a:gd name="connsiteX4" fmla="*/ 5563402 w 7488455"/>
              <a:gd name="connsiteY4" fmla="*/ 3006022 h 3285155"/>
              <a:gd name="connsiteX5" fmla="*/ 7488455 w 7488455"/>
              <a:gd name="connsiteY5" fmla="*/ 3285155 h 3285155"/>
              <a:gd name="connsiteX0" fmla="*/ 0 w 7599335"/>
              <a:gd name="connsiteY0" fmla="*/ 3141045 h 3295049"/>
              <a:gd name="connsiteX1" fmla="*/ 1410291 w 7599335"/>
              <a:gd name="connsiteY1" fmla="*/ 513348 h 3295049"/>
              <a:gd name="connsiteX2" fmla="*/ 2613449 w 7599335"/>
              <a:gd name="connsiteY2" fmla="*/ 137962 h 3295049"/>
              <a:gd name="connsiteX3" fmla="*/ 3874358 w 7599335"/>
              <a:gd name="connsiteY3" fmla="*/ 2188144 h 3295049"/>
              <a:gd name="connsiteX4" fmla="*/ 5674282 w 7599335"/>
              <a:gd name="connsiteY4" fmla="*/ 3015916 h 3295049"/>
              <a:gd name="connsiteX5" fmla="*/ 7599335 w 7599335"/>
              <a:gd name="connsiteY5" fmla="*/ 3295049 h 3295049"/>
              <a:gd name="connsiteX0" fmla="*/ 0 w 7599335"/>
              <a:gd name="connsiteY0" fmla="*/ 3141045 h 3295049"/>
              <a:gd name="connsiteX1" fmla="*/ 1410291 w 7599335"/>
              <a:gd name="connsiteY1" fmla="*/ 513348 h 3295049"/>
              <a:gd name="connsiteX2" fmla="*/ 2613449 w 7599335"/>
              <a:gd name="connsiteY2" fmla="*/ 137962 h 3295049"/>
              <a:gd name="connsiteX3" fmla="*/ 3874358 w 7599335"/>
              <a:gd name="connsiteY3" fmla="*/ 2188144 h 3295049"/>
              <a:gd name="connsiteX4" fmla="*/ 5674282 w 7599335"/>
              <a:gd name="connsiteY4" fmla="*/ 3015916 h 3295049"/>
              <a:gd name="connsiteX5" fmla="*/ 7599335 w 7599335"/>
              <a:gd name="connsiteY5" fmla="*/ 3295049 h 3295049"/>
              <a:gd name="connsiteX0" fmla="*/ 0 w 7502651"/>
              <a:gd name="connsiteY0" fmla="*/ 3141045 h 3193449"/>
              <a:gd name="connsiteX1" fmla="*/ 1410291 w 7502651"/>
              <a:gd name="connsiteY1" fmla="*/ 513348 h 3193449"/>
              <a:gd name="connsiteX2" fmla="*/ 2613449 w 7502651"/>
              <a:gd name="connsiteY2" fmla="*/ 137962 h 3193449"/>
              <a:gd name="connsiteX3" fmla="*/ 3874358 w 7502651"/>
              <a:gd name="connsiteY3" fmla="*/ 2188144 h 3193449"/>
              <a:gd name="connsiteX4" fmla="*/ 5674282 w 7502651"/>
              <a:gd name="connsiteY4" fmla="*/ 3015916 h 3193449"/>
              <a:gd name="connsiteX5" fmla="*/ 7502651 w 7502651"/>
              <a:gd name="connsiteY5" fmla="*/ 3193449 h 3193449"/>
              <a:gd name="connsiteX0" fmla="*/ 0 w 7521987"/>
              <a:gd name="connsiteY0" fmla="*/ 3231399 h 3231399"/>
              <a:gd name="connsiteX1" fmla="*/ 1429627 w 7521987"/>
              <a:gd name="connsiteY1" fmla="*/ 516616 h 3231399"/>
              <a:gd name="connsiteX2" fmla="*/ 2632785 w 7521987"/>
              <a:gd name="connsiteY2" fmla="*/ 141230 h 3231399"/>
              <a:gd name="connsiteX3" fmla="*/ 3893694 w 7521987"/>
              <a:gd name="connsiteY3" fmla="*/ 2191412 h 3231399"/>
              <a:gd name="connsiteX4" fmla="*/ 5693618 w 7521987"/>
              <a:gd name="connsiteY4" fmla="*/ 3019184 h 3231399"/>
              <a:gd name="connsiteX5" fmla="*/ 7521987 w 7521987"/>
              <a:gd name="connsiteY5" fmla="*/ 3196717 h 323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1987" h="3231399">
                <a:moveTo>
                  <a:pt x="0" y="3231399"/>
                </a:moveTo>
                <a:cubicBezTo>
                  <a:pt x="404199" y="2303364"/>
                  <a:pt x="990830" y="1031644"/>
                  <a:pt x="1429627" y="516616"/>
                </a:cubicBezTo>
                <a:cubicBezTo>
                  <a:pt x="1868424" y="1588"/>
                  <a:pt x="2222107" y="-137903"/>
                  <a:pt x="2632785" y="141230"/>
                </a:cubicBezTo>
                <a:cubicBezTo>
                  <a:pt x="3043463" y="420363"/>
                  <a:pt x="3383555" y="1711753"/>
                  <a:pt x="3893694" y="2191412"/>
                </a:cubicBezTo>
                <a:cubicBezTo>
                  <a:pt x="4403833" y="2671071"/>
                  <a:pt x="5088903" y="2851633"/>
                  <a:pt x="5693618" y="3019184"/>
                </a:cubicBezTo>
                <a:cubicBezTo>
                  <a:pt x="6298333" y="3186735"/>
                  <a:pt x="7194728" y="3151799"/>
                  <a:pt x="7521987" y="3196717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324D58D4-3D76-46BD-809C-948D2F60F465}"/>
              </a:ext>
            </a:extLst>
          </p:cNvPr>
          <p:cNvCxnSpPr>
            <a:cxnSpLocks/>
          </p:cNvCxnSpPr>
          <p:nvPr/>
        </p:nvCxnSpPr>
        <p:spPr>
          <a:xfrm rot="10800000">
            <a:off x="4114800" y="1752600"/>
            <a:ext cx="5796640" cy="3810000"/>
          </a:xfrm>
          <a:prstGeom prst="bentConnector3">
            <a:avLst>
              <a:gd name="adj1" fmla="val 99981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E312F71B-3B09-4629-9A64-4F12880639C7}"/>
              </a:ext>
            </a:extLst>
          </p:cNvPr>
          <p:cNvSpPr txBox="1">
            <a:spLocks/>
          </p:cNvSpPr>
          <p:nvPr/>
        </p:nvSpPr>
        <p:spPr>
          <a:xfrm>
            <a:off x="1905000" y="5852887"/>
            <a:ext cx="9640021" cy="590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212123">
                    <a:lumMod val="25000"/>
                    <a:lumOff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F-ratio</a:t>
            </a:r>
            <a:endParaRPr kumimoji="0" lang="de-DE" sz="36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212123">
                  <a:lumMod val="25000"/>
                  <a:lumOff val="75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3447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8B628A-ACE5-45B0-BAF2-C788036A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-253742" y="6898670"/>
            <a:ext cx="113294" cy="72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55B9A1-3552-4B7A-914E-E6F033CA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-8686800"/>
            <a:ext cx="5548312" cy="1179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4122E3-7732-4806-A3BA-81EB70FFC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31000" y="-2813388"/>
            <a:ext cx="7289591" cy="68011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CBBC76-CC4E-4586-A111-0276E433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79" y="101981"/>
            <a:ext cx="10353762" cy="970450"/>
          </a:xfrm>
        </p:spPr>
        <p:txBody>
          <a:bodyPr/>
          <a:lstStyle/>
          <a:p>
            <a:r>
              <a:rPr lang="en-US" dirty="0"/>
              <a:t>F</a:t>
            </a:r>
            <a:r>
              <a:rPr lang="de-DE" dirty="0"/>
              <a:t>-Distribution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F50320B-9326-48F4-8606-CE77E41E5DF0}"/>
              </a:ext>
            </a:extLst>
          </p:cNvPr>
          <p:cNvSpPr/>
          <p:nvPr/>
        </p:nvSpPr>
        <p:spPr>
          <a:xfrm>
            <a:off x="4192805" y="2337007"/>
            <a:ext cx="5646063" cy="3231399"/>
          </a:xfrm>
          <a:custGeom>
            <a:avLst/>
            <a:gdLst>
              <a:gd name="connsiteX0" fmla="*/ 0 w 7488455"/>
              <a:gd name="connsiteY0" fmla="*/ 2852018 h 3285155"/>
              <a:gd name="connsiteX1" fmla="*/ 1299411 w 7488455"/>
              <a:gd name="connsiteY1" fmla="*/ 503454 h 3285155"/>
              <a:gd name="connsiteX2" fmla="*/ 2502569 w 7488455"/>
              <a:gd name="connsiteY2" fmla="*/ 128068 h 3285155"/>
              <a:gd name="connsiteX3" fmla="*/ 3763478 w 7488455"/>
              <a:gd name="connsiteY3" fmla="*/ 2178250 h 3285155"/>
              <a:gd name="connsiteX4" fmla="*/ 5563402 w 7488455"/>
              <a:gd name="connsiteY4" fmla="*/ 3006022 h 3285155"/>
              <a:gd name="connsiteX5" fmla="*/ 7488455 w 7488455"/>
              <a:gd name="connsiteY5" fmla="*/ 3285155 h 3285155"/>
              <a:gd name="connsiteX0" fmla="*/ 0 w 7599335"/>
              <a:gd name="connsiteY0" fmla="*/ 3141045 h 3295049"/>
              <a:gd name="connsiteX1" fmla="*/ 1410291 w 7599335"/>
              <a:gd name="connsiteY1" fmla="*/ 513348 h 3295049"/>
              <a:gd name="connsiteX2" fmla="*/ 2613449 w 7599335"/>
              <a:gd name="connsiteY2" fmla="*/ 137962 h 3295049"/>
              <a:gd name="connsiteX3" fmla="*/ 3874358 w 7599335"/>
              <a:gd name="connsiteY3" fmla="*/ 2188144 h 3295049"/>
              <a:gd name="connsiteX4" fmla="*/ 5674282 w 7599335"/>
              <a:gd name="connsiteY4" fmla="*/ 3015916 h 3295049"/>
              <a:gd name="connsiteX5" fmla="*/ 7599335 w 7599335"/>
              <a:gd name="connsiteY5" fmla="*/ 3295049 h 3295049"/>
              <a:gd name="connsiteX0" fmla="*/ 0 w 7599335"/>
              <a:gd name="connsiteY0" fmla="*/ 3141045 h 3295049"/>
              <a:gd name="connsiteX1" fmla="*/ 1410291 w 7599335"/>
              <a:gd name="connsiteY1" fmla="*/ 513348 h 3295049"/>
              <a:gd name="connsiteX2" fmla="*/ 2613449 w 7599335"/>
              <a:gd name="connsiteY2" fmla="*/ 137962 h 3295049"/>
              <a:gd name="connsiteX3" fmla="*/ 3874358 w 7599335"/>
              <a:gd name="connsiteY3" fmla="*/ 2188144 h 3295049"/>
              <a:gd name="connsiteX4" fmla="*/ 5674282 w 7599335"/>
              <a:gd name="connsiteY4" fmla="*/ 3015916 h 3295049"/>
              <a:gd name="connsiteX5" fmla="*/ 7599335 w 7599335"/>
              <a:gd name="connsiteY5" fmla="*/ 3295049 h 3295049"/>
              <a:gd name="connsiteX0" fmla="*/ 0 w 7502651"/>
              <a:gd name="connsiteY0" fmla="*/ 3141045 h 3193449"/>
              <a:gd name="connsiteX1" fmla="*/ 1410291 w 7502651"/>
              <a:gd name="connsiteY1" fmla="*/ 513348 h 3193449"/>
              <a:gd name="connsiteX2" fmla="*/ 2613449 w 7502651"/>
              <a:gd name="connsiteY2" fmla="*/ 137962 h 3193449"/>
              <a:gd name="connsiteX3" fmla="*/ 3874358 w 7502651"/>
              <a:gd name="connsiteY3" fmla="*/ 2188144 h 3193449"/>
              <a:gd name="connsiteX4" fmla="*/ 5674282 w 7502651"/>
              <a:gd name="connsiteY4" fmla="*/ 3015916 h 3193449"/>
              <a:gd name="connsiteX5" fmla="*/ 7502651 w 7502651"/>
              <a:gd name="connsiteY5" fmla="*/ 3193449 h 3193449"/>
              <a:gd name="connsiteX0" fmla="*/ 0 w 7521987"/>
              <a:gd name="connsiteY0" fmla="*/ 3231399 h 3231399"/>
              <a:gd name="connsiteX1" fmla="*/ 1429627 w 7521987"/>
              <a:gd name="connsiteY1" fmla="*/ 516616 h 3231399"/>
              <a:gd name="connsiteX2" fmla="*/ 2632785 w 7521987"/>
              <a:gd name="connsiteY2" fmla="*/ 141230 h 3231399"/>
              <a:gd name="connsiteX3" fmla="*/ 3893694 w 7521987"/>
              <a:gd name="connsiteY3" fmla="*/ 2191412 h 3231399"/>
              <a:gd name="connsiteX4" fmla="*/ 5693618 w 7521987"/>
              <a:gd name="connsiteY4" fmla="*/ 3019184 h 3231399"/>
              <a:gd name="connsiteX5" fmla="*/ 7521987 w 7521987"/>
              <a:gd name="connsiteY5" fmla="*/ 3196717 h 323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1987" h="3231399">
                <a:moveTo>
                  <a:pt x="0" y="3231399"/>
                </a:moveTo>
                <a:cubicBezTo>
                  <a:pt x="404199" y="2303364"/>
                  <a:pt x="990830" y="1031644"/>
                  <a:pt x="1429627" y="516616"/>
                </a:cubicBezTo>
                <a:cubicBezTo>
                  <a:pt x="1868424" y="1588"/>
                  <a:pt x="2222107" y="-137903"/>
                  <a:pt x="2632785" y="141230"/>
                </a:cubicBezTo>
                <a:cubicBezTo>
                  <a:pt x="3043463" y="420363"/>
                  <a:pt x="3383555" y="1711753"/>
                  <a:pt x="3893694" y="2191412"/>
                </a:cubicBezTo>
                <a:cubicBezTo>
                  <a:pt x="4403833" y="2671071"/>
                  <a:pt x="5088903" y="2851633"/>
                  <a:pt x="5693618" y="3019184"/>
                </a:cubicBezTo>
                <a:cubicBezTo>
                  <a:pt x="6298333" y="3186735"/>
                  <a:pt x="7194728" y="3151799"/>
                  <a:pt x="7521987" y="3196717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324D58D4-3D76-46BD-809C-948D2F60F465}"/>
              </a:ext>
            </a:extLst>
          </p:cNvPr>
          <p:cNvCxnSpPr>
            <a:cxnSpLocks/>
          </p:cNvCxnSpPr>
          <p:nvPr/>
        </p:nvCxnSpPr>
        <p:spPr>
          <a:xfrm rot="10800000">
            <a:off x="4114800" y="1752600"/>
            <a:ext cx="5796640" cy="3810000"/>
          </a:xfrm>
          <a:prstGeom prst="bentConnector3">
            <a:avLst>
              <a:gd name="adj1" fmla="val 99981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E312F71B-3B09-4629-9A64-4F12880639C7}"/>
              </a:ext>
            </a:extLst>
          </p:cNvPr>
          <p:cNvSpPr txBox="1">
            <a:spLocks/>
          </p:cNvSpPr>
          <p:nvPr/>
        </p:nvSpPr>
        <p:spPr>
          <a:xfrm>
            <a:off x="1905000" y="5852887"/>
            <a:ext cx="9640021" cy="590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212123">
                    <a:lumMod val="25000"/>
                    <a:lumOff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F-ratio</a:t>
            </a:r>
            <a:endParaRPr kumimoji="0" lang="de-DE" sz="36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212123">
                  <a:lumMod val="25000"/>
                  <a:lumOff val="75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j-e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6F83DE-3146-4171-843A-BFA2A1E9BFCF}"/>
              </a:ext>
            </a:extLst>
          </p:cNvPr>
          <p:cNvCxnSpPr/>
          <p:nvPr/>
        </p:nvCxnSpPr>
        <p:spPr>
          <a:xfrm>
            <a:off x="7772400" y="5029200"/>
            <a:ext cx="0" cy="5334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9C3DC06-376F-4B20-9629-A5BBD40C6990}"/>
              </a:ext>
            </a:extLst>
          </p:cNvPr>
          <p:cNvSpPr txBox="1">
            <a:spLocks/>
          </p:cNvSpPr>
          <p:nvPr/>
        </p:nvSpPr>
        <p:spPr>
          <a:xfrm>
            <a:off x="3657600" y="4231836"/>
            <a:ext cx="9640021" cy="590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BC451B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critical value</a:t>
            </a:r>
            <a:endParaRPr kumimoji="0" lang="de-DE" sz="36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BC451B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6884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8B628A-ACE5-45B0-BAF2-C788036A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-253742" y="6898670"/>
            <a:ext cx="113294" cy="72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55B9A1-3552-4B7A-914E-E6F033CA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-8686800"/>
            <a:ext cx="5548312" cy="1179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4122E3-7732-4806-A3BA-81EB70FFC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31000" y="-2813388"/>
            <a:ext cx="7289591" cy="68011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CBBC76-CC4E-4586-A111-0276E433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79" y="101981"/>
            <a:ext cx="10353762" cy="970450"/>
          </a:xfrm>
        </p:spPr>
        <p:txBody>
          <a:bodyPr/>
          <a:lstStyle/>
          <a:p>
            <a:r>
              <a:rPr lang="en-US" dirty="0"/>
              <a:t>F</a:t>
            </a:r>
            <a:r>
              <a:rPr lang="de-DE" dirty="0"/>
              <a:t>-Distribution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F50320B-9326-48F4-8606-CE77E41E5DF0}"/>
              </a:ext>
            </a:extLst>
          </p:cNvPr>
          <p:cNvSpPr/>
          <p:nvPr/>
        </p:nvSpPr>
        <p:spPr>
          <a:xfrm>
            <a:off x="4192805" y="2337007"/>
            <a:ext cx="5646063" cy="3231399"/>
          </a:xfrm>
          <a:custGeom>
            <a:avLst/>
            <a:gdLst>
              <a:gd name="connsiteX0" fmla="*/ 0 w 7488455"/>
              <a:gd name="connsiteY0" fmla="*/ 2852018 h 3285155"/>
              <a:gd name="connsiteX1" fmla="*/ 1299411 w 7488455"/>
              <a:gd name="connsiteY1" fmla="*/ 503454 h 3285155"/>
              <a:gd name="connsiteX2" fmla="*/ 2502569 w 7488455"/>
              <a:gd name="connsiteY2" fmla="*/ 128068 h 3285155"/>
              <a:gd name="connsiteX3" fmla="*/ 3763478 w 7488455"/>
              <a:gd name="connsiteY3" fmla="*/ 2178250 h 3285155"/>
              <a:gd name="connsiteX4" fmla="*/ 5563402 w 7488455"/>
              <a:gd name="connsiteY4" fmla="*/ 3006022 h 3285155"/>
              <a:gd name="connsiteX5" fmla="*/ 7488455 w 7488455"/>
              <a:gd name="connsiteY5" fmla="*/ 3285155 h 3285155"/>
              <a:gd name="connsiteX0" fmla="*/ 0 w 7599335"/>
              <a:gd name="connsiteY0" fmla="*/ 3141045 h 3295049"/>
              <a:gd name="connsiteX1" fmla="*/ 1410291 w 7599335"/>
              <a:gd name="connsiteY1" fmla="*/ 513348 h 3295049"/>
              <a:gd name="connsiteX2" fmla="*/ 2613449 w 7599335"/>
              <a:gd name="connsiteY2" fmla="*/ 137962 h 3295049"/>
              <a:gd name="connsiteX3" fmla="*/ 3874358 w 7599335"/>
              <a:gd name="connsiteY3" fmla="*/ 2188144 h 3295049"/>
              <a:gd name="connsiteX4" fmla="*/ 5674282 w 7599335"/>
              <a:gd name="connsiteY4" fmla="*/ 3015916 h 3295049"/>
              <a:gd name="connsiteX5" fmla="*/ 7599335 w 7599335"/>
              <a:gd name="connsiteY5" fmla="*/ 3295049 h 3295049"/>
              <a:gd name="connsiteX0" fmla="*/ 0 w 7599335"/>
              <a:gd name="connsiteY0" fmla="*/ 3141045 h 3295049"/>
              <a:gd name="connsiteX1" fmla="*/ 1410291 w 7599335"/>
              <a:gd name="connsiteY1" fmla="*/ 513348 h 3295049"/>
              <a:gd name="connsiteX2" fmla="*/ 2613449 w 7599335"/>
              <a:gd name="connsiteY2" fmla="*/ 137962 h 3295049"/>
              <a:gd name="connsiteX3" fmla="*/ 3874358 w 7599335"/>
              <a:gd name="connsiteY3" fmla="*/ 2188144 h 3295049"/>
              <a:gd name="connsiteX4" fmla="*/ 5674282 w 7599335"/>
              <a:gd name="connsiteY4" fmla="*/ 3015916 h 3295049"/>
              <a:gd name="connsiteX5" fmla="*/ 7599335 w 7599335"/>
              <a:gd name="connsiteY5" fmla="*/ 3295049 h 3295049"/>
              <a:gd name="connsiteX0" fmla="*/ 0 w 7502651"/>
              <a:gd name="connsiteY0" fmla="*/ 3141045 h 3193449"/>
              <a:gd name="connsiteX1" fmla="*/ 1410291 w 7502651"/>
              <a:gd name="connsiteY1" fmla="*/ 513348 h 3193449"/>
              <a:gd name="connsiteX2" fmla="*/ 2613449 w 7502651"/>
              <a:gd name="connsiteY2" fmla="*/ 137962 h 3193449"/>
              <a:gd name="connsiteX3" fmla="*/ 3874358 w 7502651"/>
              <a:gd name="connsiteY3" fmla="*/ 2188144 h 3193449"/>
              <a:gd name="connsiteX4" fmla="*/ 5674282 w 7502651"/>
              <a:gd name="connsiteY4" fmla="*/ 3015916 h 3193449"/>
              <a:gd name="connsiteX5" fmla="*/ 7502651 w 7502651"/>
              <a:gd name="connsiteY5" fmla="*/ 3193449 h 3193449"/>
              <a:gd name="connsiteX0" fmla="*/ 0 w 7521987"/>
              <a:gd name="connsiteY0" fmla="*/ 3231399 h 3231399"/>
              <a:gd name="connsiteX1" fmla="*/ 1429627 w 7521987"/>
              <a:gd name="connsiteY1" fmla="*/ 516616 h 3231399"/>
              <a:gd name="connsiteX2" fmla="*/ 2632785 w 7521987"/>
              <a:gd name="connsiteY2" fmla="*/ 141230 h 3231399"/>
              <a:gd name="connsiteX3" fmla="*/ 3893694 w 7521987"/>
              <a:gd name="connsiteY3" fmla="*/ 2191412 h 3231399"/>
              <a:gd name="connsiteX4" fmla="*/ 5693618 w 7521987"/>
              <a:gd name="connsiteY4" fmla="*/ 3019184 h 3231399"/>
              <a:gd name="connsiteX5" fmla="*/ 7521987 w 7521987"/>
              <a:gd name="connsiteY5" fmla="*/ 3196717 h 323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1987" h="3231399">
                <a:moveTo>
                  <a:pt x="0" y="3231399"/>
                </a:moveTo>
                <a:cubicBezTo>
                  <a:pt x="404199" y="2303364"/>
                  <a:pt x="990830" y="1031644"/>
                  <a:pt x="1429627" y="516616"/>
                </a:cubicBezTo>
                <a:cubicBezTo>
                  <a:pt x="1868424" y="1588"/>
                  <a:pt x="2222107" y="-137903"/>
                  <a:pt x="2632785" y="141230"/>
                </a:cubicBezTo>
                <a:cubicBezTo>
                  <a:pt x="3043463" y="420363"/>
                  <a:pt x="3383555" y="1711753"/>
                  <a:pt x="3893694" y="2191412"/>
                </a:cubicBezTo>
                <a:cubicBezTo>
                  <a:pt x="4403833" y="2671071"/>
                  <a:pt x="5088903" y="2851633"/>
                  <a:pt x="5693618" y="3019184"/>
                </a:cubicBezTo>
                <a:cubicBezTo>
                  <a:pt x="6298333" y="3186735"/>
                  <a:pt x="7194728" y="3151799"/>
                  <a:pt x="7521987" y="3196717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324D58D4-3D76-46BD-809C-948D2F60F465}"/>
              </a:ext>
            </a:extLst>
          </p:cNvPr>
          <p:cNvCxnSpPr>
            <a:cxnSpLocks/>
          </p:cNvCxnSpPr>
          <p:nvPr/>
        </p:nvCxnSpPr>
        <p:spPr>
          <a:xfrm rot="10800000">
            <a:off x="4114800" y="1752600"/>
            <a:ext cx="5796640" cy="3810000"/>
          </a:xfrm>
          <a:prstGeom prst="bentConnector3">
            <a:avLst>
              <a:gd name="adj1" fmla="val 99981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E312F71B-3B09-4629-9A64-4F12880639C7}"/>
              </a:ext>
            </a:extLst>
          </p:cNvPr>
          <p:cNvSpPr txBox="1">
            <a:spLocks/>
          </p:cNvSpPr>
          <p:nvPr/>
        </p:nvSpPr>
        <p:spPr>
          <a:xfrm>
            <a:off x="2667000" y="1815385"/>
            <a:ext cx="9640021" cy="590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212123">
                    <a:lumMod val="25000"/>
                    <a:lumOff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F-ratio</a:t>
            </a:r>
            <a:endParaRPr kumimoji="0" lang="de-DE" sz="36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212123">
                  <a:lumMod val="25000"/>
                  <a:lumOff val="75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j-e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6F83DE-3146-4171-843A-BFA2A1E9BFCF}"/>
              </a:ext>
            </a:extLst>
          </p:cNvPr>
          <p:cNvCxnSpPr/>
          <p:nvPr/>
        </p:nvCxnSpPr>
        <p:spPr>
          <a:xfrm>
            <a:off x="7772400" y="5029200"/>
            <a:ext cx="0" cy="5334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9C3DC06-376F-4B20-9629-A5BBD40C6990}"/>
              </a:ext>
            </a:extLst>
          </p:cNvPr>
          <p:cNvSpPr txBox="1">
            <a:spLocks/>
          </p:cNvSpPr>
          <p:nvPr/>
        </p:nvSpPr>
        <p:spPr>
          <a:xfrm>
            <a:off x="5318878" y="1788051"/>
            <a:ext cx="9640021" cy="590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BC451B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critical value</a:t>
            </a:r>
            <a:endParaRPr kumimoji="0" lang="de-DE" sz="36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BC451B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j-ea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CB6E803-9094-4542-BEB2-594F40520C5D}"/>
              </a:ext>
            </a:extLst>
          </p:cNvPr>
          <p:cNvSpPr txBox="1">
            <a:spLocks/>
          </p:cNvSpPr>
          <p:nvPr/>
        </p:nvSpPr>
        <p:spPr>
          <a:xfrm>
            <a:off x="3429000" y="2464286"/>
            <a:ext cx="9640021" cy="590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BC451B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74ABC1-45E8-42BD-B427-665D5DBC480C}"/>
              </a:ext>
            </a:extLst>
          </p:cNvPr>
          <p:cNvSpPr/>
          <p:nvPr/>
        </p:nvSpPr>
        <p:spPr>
          <a:xfrm>
            <a:off x="8389969" y="1906098"/>
            <a:ext cx="356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&lt;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0DE715E8-FD39-4867-A8B4-EC95BD5F66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1182" y="2433019"/>
                <a:ext cx="10353762" cy="970450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j-lt"/>
                    <a:ea typeface="+mj-ea"/>
                    <a:cs typeface="Trebuchet M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marR="0" lvl="0" indent="-45720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Symbol" panose="05050102010706020507" pitchFamily="18" charset="2"/>
                  <a:buChar char="Þ"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DADADA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j-ea"/>
                  </a:rPr>
                  <a:t>No significance</a:t>
                </a:r>
              </a:p>
              <a:p>
                <a:pPr marL="457200" marR="0" lvl="0" indent="-45720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Symbol" panose="05050102010706020507" pitchFamily="18" charset="2"/>
                  <a:buChar char="Þ"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DADADA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j-ea"/>
                  </a:rPr>
                  <a:t>Don't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3200" b="0" i="1" u="none" strike="noStrike" kern="1200" cap="none" spc="0" normalizeH="0" baseline="0" noProof="0" dirty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rgbClr val="DADADA"/>
                            </a:solidFill>
                            <a:effectLst>
                              <a:outerShdw blurRad="9525" dist="25400" dir="14640000" algn="tl" rotWithShape="0">
                                <a:prstClr val="black">
                                  <a:alpha val="30000"/>
                                </a:prst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kumimoji="0" lang="de-DE" sz="3200" b="0" i="1" u="none" strike="noStrike" kern="1200" cap="none" spc="0" normalizeH="0" baseline="0" noProof="0" dirty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rgbClr val="DADADA"/>
                            </a:solidFill>
                            <a:effectLst>
                              <a:outerShdw blurRad="9525" dist="25400" dir="14640000" algn="tl" rotWithShape="0">
                                <a:prstClr val="black">
                                  <a:alpha val="30000"/>
                                </a:prst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𝐻</m:t>
                        </m:r>
                      </m:e>
                      <m:sub>
                        <m:r>
                          <a:rPr kumimoji="0" lang="de-DE" sz="3200" b="0" i="0" u="none" strike="noStrike" kern="1200" cap="none" spc="0" normalizeH="0" baseline="0" noProof="0" dirty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rgbClr val="DADADA"/>
                            </a:solidFill>
                            <a:effectLst>
                              <a:outerShdw blurRad="9525" dist="25400" dir="14640000" algn="tl" rotWithShape="0">
                                <a:prstClr val="black">
                                  <a:alpha val="30000"/>
                                </a:prst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0</m:t>
                        </m:r>
                      </m:sub>
                    </m:sSub>
                  </m:oMath>
                </a14:m>
                <a:endParaRPr kumimoji="0" lang="de-DE" sz="32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DADADA"/>
                  </a:solidFill>
                  <a:effectLst>
                    <a:outerShdw blurRad="9525" dist="25400" dir="14640000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j-ea"/>
                </a:endParaRPr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0DE715E8-FD39-4867-A8B4-EC95BD5F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2" y="2433019"/>
                <a:ext cx="10353762" cy="9704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4E1B981D-45F5-4046-8D4C-58319BD2CAEB}"/>
              </a:ext>
            </a:extLst>
          </p:cNvPr>
          <p:cNvSpPr txBox="1">
            <a:spLocks/>
          </p:cNvSpPr>
          <p:nvPr/>
        </p:nvSpPr>
        <p:spPr>
          <a:xfrm>
            <a:off x="1676400" y="5720620"/>
            <a:ext cx="9640021" cy="590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212123">
                    <a:lumMod val="25000"/>
                    <a:lumOff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F-ratio</a:t>
            </a:r>
            <a:endParaRPr kumimoji="0" lang="de-DE" sz="36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212123">
                  <a:lumMod val="25000"/>
                  <a:lumOff val="75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j-ea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D65BCFF-1801-401F-B3A1-FD133669E899}"/>
              </a:ext>
            </a:extLst>
          </p:cNvPr>
          <p:cNvSpPr txBox="1">
            <a:spLocks/>
          </p:cNvSpPr>
          <p:nvPr/>
        </p:nvSpPr>
        <p:spPr>
          <a:xfrm>
            <a:off x="3748052" y="5617268"/>
            <a:ext cx="9640021" cy="590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BC451B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critical value</a:t>
            </a:r>
            <a:endParaRPr kumimoji="0" lang="de-DE" sz="36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BC451B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j-ea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F1B111-5AB5-4AF9-83D8-C96B8AECFD15}"/>
              </a:ext>
            </a:extLst>
          </p:cNvPr>
          <p:cNvCxnSpPr>
            <a:cxnSpLocks/>
          </p:cNvCxnSpPr>
          <p:nvPr/>
        </p:nvCxnSpPr>
        <p:spPr>
          <a:xfrm>
            <a:off x="6477000" y="5401377"/>
            <a:ext cx="0" cy="30480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603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AN</a:t>
            </a:r>
            <a:r>
              <a:rPr lang="de-DE" dirty="0" err="1"/>
              <a:t>alysis</a:t>
            </a:r>
            <a:r>
              <a:rPr lang="de-DE" dirty="0"/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O</a:t>
            </a:r>
            <a:r>
              <a:rPr lang="de-DE" dirty="0" err="1"/>
              <a:t>f</a:t>
            </a:r>
            <a:r>
              <a:rPr lang="de-DE" dirty="0"/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VA</a:t>
            </a:r>
            <a:r>
              <a:rPr lang="de-DE" dirty="0" err="1"/>
              <a:t>riance</a:t>
            </a:r>
            <a:r>
              <a:rPr lang="de-DE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AC0F94-A866-4C1C-9FAA-1B7505C5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33600"/>
            <a:ext cx="11277600" cy="1600200"/>
          </a:xfrm>
        </p:spPr>
        <p:txBody>
          <a:bodyPr>
            <a:normAutofit/>
          </a:bodyPr>
          <a:lstStyle/>
          <a:p>
            <a:r>
              <a:rPr lang="en-US" sz="2400" dirty="0"/>
              <a:t>Statistical method that is trying to </a:t>
            </a:r>
            <a:br>
              <a:rPr lang="en-US" sz="2400" dirty="0"/>
            </a:br>
            <a:r>
              <a:rPr lang="en-US" sz="2400" dirty="0"/>
              <a:t>explain the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Variance</a:t>
            </a:r>
            <a:r>
              <a:rPr lang="en-US" sz="2400" dirty="0"/>
              <a:t> in our DV(=target variable)</a:t>
            </a:r>
            <a:endParaRPr lang="de-DE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5154F2-1A5B-45F5-ADDF-5D574DCC3BA0}"/>
              </a:ext>
            </a:extLst>
          </p:cNvPr>
          <p:cNvSpPr txBox="1">
            <a:spLocks/>
          </p:cNvSpPr>
          <p:nvPr/>
        </p:nvSpPr>
        <p:spPr>
          <a:xfrm>
            <a:off x="685800" y="3200400"/>
            <a:ext cx="11277600" cy="1600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3BA68">
                    <a:lumMod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Example: Influence of smoking on aggressiveness. </a:t>
            </a:r>
            <a:endParaRPr kumimoji="0" lang="de-DE" sz="24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3BA68">
                  <a:lumMod val="75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EB9A1F-9A25-4434-AE6E-18EE7F544A71}"/>
              </a:ext>
            </a:extLst>
          </p:cNvPr>
          <p:cNvSpPr txBox="1">
            <a:spLocks/>
          </p:cNvSpPr>
          <p:nvPr/>
        </p:nvSpPr>
        <p:spPr>
          <a:xfrm>
            <a:off x="670560" y="3886200"/>
            <a:ext cx="11277600" cy="838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BC451B">
                    <a:lumMod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Smoking: Independent variable (that is trying to explain the variance)</a:t>
            </a:r>
            <a:endParaRPr kumimoji="0" lang="de-DE" sz="24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BC451B">
                  <a:lumMod val="75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069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8B628A-ACE5-45B0-BAF2-C788036A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-253742" y="6898670"/>
            <a:ext cx="113294" cy="72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55B9A1-3552-4B7A-914E-E6F033CA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-8686800"/>
            <a:ext cx="5548312" cy="1179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4122E3-7732-4806-A3BA-81EB70FFC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31000" y="-2813388"/>
            <a:ext cx="7289591" cy="68011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CBBC76-CC4E-4586-A111-0276E433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79" y="101981"/>
            <a:ext cx="10353762" cy="970450"/>
          </a:xfrm>
        </p:spPr>
        <p:txBody>
          <a:bodyPr/>
          <a:lstStyle/>
          <a:p>
            <a:r>
              <a:rPr lang="en-US" dirty="0"/>
              <a:t>F</a:t>
            </a:r>
            <a:r>
              <a:rPr lang="de-DE" dirty="0"/>
              <a:t>-Distribution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F50320B-9326-48F4-8606-CE77E41E5DF0}"/>
              </a:ext>
            </a:extLst>
          </p:cNvPr>
          <p:cNvSpPr/>
          <p:nvPr/>
        </p:nvSpPr>
        <p:spPr>
          <a:xfrm>
            <a:off x="4192805" y="2337007"/>
            <a:ext cx="5646063" cy="3231399"/>
          </a:xfrm>
          <a:custGeom>
            <a:avLst/>
            <a:gdLst>
              <a:gd name="connsiteX0" fmla="*/ 0 w 7488455"/>
              <a:gd name="connsiteY0" fmla="*/ 2852018 h 3285155"/>
              <a:gd name="connsiteX1" fmla="*/ 1299411 w 7488455"/>
              <a:gd name="connsiteY1" fmla="*/ 503454 h 3285155"/>
              <a:gd name="connsiteX2" fmla="*/ 2502569 w 7488455"/>
              <a:gd name="connsiteY2" fmla="*/ 128068 h 3285155"/>
              <a:gd name="connsiteX3" fmla="*/ 3763478 w 7488455"/>
              <a:gd name="connsiteY3" fmla="*/ 2178250 h 3285155"/>
              <a:gd name="connsiteX4" fmla="*/ 5563402 w 7488455"/>
              <a:gd name="connsiteY4" fmla="*/ 3006022 h 3285155"/>
              <a:gd name="connsiteX5" fmla="*/ 7488455 w 7488455"/>
              <a:gd name="connsiteY5" fmla="*/ 3285155 h 3285155"/>
              <a:gd name="connsiteX0" fmla="*/ 0 w 7599335"/>
              <a:gd name="connsiteY0" fmla="*/ 3141045 h 3295049"/>
              <a:gd name="connsiteX1" fmla="*/ 1410291 w 7599335"/>
              <a:gd name="connsiteY1" fmla="*/ 513348 h 3295049"/>
              <a:gd name="connsiteX2" fmla="*/ 2613449 w 7599335"/>
              <a:gd name="connsiteY2" fmla="*/ 137962 h 3295049"/>
              <a:gd name="connsiteX3" fmla="*/ 3874358 w 7599335"/>
              <a:gd name="connsiteY3" fmla="*/ 2188144 h 3295049"/>
              <a:gd name="connsiteX4" fmla="*/ 5674282 w 7599335"/>
              <a:gd name="connsiteY4" fmla="*/ 3015916 h 3295049"/>
              <a:gd name="connsiteX5" fmla="*/ 7599335 w 7599335"/>
              <a:gd name="connsiteY5" fmla="*/ 3295049 h 3295049"/>
              <a:gd name="connsiteX0" fmla="*/ 0 w 7599335"/>
              <a:gd name="connsiteY0" fmla="*/ 3141045 h 3295049"/>
              <a:gd name="connsiteX1" fmla="*/ 1410291 w 7599335"/>
              <a:gd name="connsiteY1" fmla="*/ 513348 h 3295049"/>
              <a:gd name="connsiteX2" fmla="*/ 2613449 w 7599335"/>
              <a:gd name="connsiteY2" fmla="*/ 137962 h 3295049"/>
              <a:gd name="connsiteX3" fmla="*/ 3874358 w 7599335"/>
              <a:gd name="connsiteY3" fmla="*/ 2188144 h 3295049"/>
              <a:gd name="connsiteX4" fmla="*/ 5674282 w 7599335"/>
              <a:gd name="connsiteY4" fmla="*/ 3015916 h 3295049"/>
              <a:gd name="connsiteX5" fmla="*/ 7599335 w 7599335"/>
              <a:gd name="connsiteY5" fmla="*/ 3295049 h 3295049"/>
              <a:gd name="connsiteX0" fmla="*/ 0 w 7502651"/>
              <a:gd name="connsiteY0" fmla="*/ 3141045 h 3193449"/>
              <a:gd name="connsiteX1" fmla="*/ 1410291 w 7502651"/>
              <a:gd name="connsiteY1" fmla="*/ 513348 h 3193449"/>
              <a:gd name="connsiteX2" fmla="*/ 2613449 w 7502651"/>
              <a:gd name="connsiteY2" fmla="*/ 137962 h 3193449"/>
              <a:gd name="connsiteX3" fmla="*/ 3874358 w 7502651"/>
              <a:gd name="connsiteY3" fmla="*/ 2188144 h 3193449"/>
              <a:gd name="connsiteX4" fmla="*/ 5674282 w 7502651"/>
              <a:gd name="connsiteY4" fmla="*/ 3015916 h 3193449"/>
              <a:gd name="connsiteX5" fmla="*/ 7502651 w 7502651"/>
              <a:gd name="connsiteY5" fmla="*/ 3193449 h 3193449"/>
              <a:gd name="connsiteX0" fmla="*/ 0 w 7521987"/>
              <a:gd name="connsiteY0" fmla="*/ 3231399 h 3231399"/>
              <a:gd name="connsiteX1" fmla="*/ 1429627 w 7521987"/>
              <a:gd name="connsiteY1" fmla="*/ 516616 h 3231399"/>
              <a:gd name="connsiteX2" fmla="*/ 2632785 w 7521987"/>
              <a:gd name="connsiteY2" fmla="*/ 141230 h 3231399"/>
              <a:gd name="connsiteX3" fmla="*/ 3893694 w 7521987"/>
              <a:gd name="connsiteY3" fmla="*/ 2191412 h 3231399"/>
              <a:gd name="connsiteX4" fmla="*/ 5693618 w 7521987"/>
              <a:gd name="connsiteY4" fmla="*/ 3019184 h 3231399"/>
              <a:gd name="connsiteX5" fmla="*/ 7521987 w 7521987"/>
              <a:gd name="connsiteY5" fmla="*/ 3196717 h 323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1987" h="3231399">
                <a:moveTo>
                  <a:pt x="0" y="3231399"/>
                </a:moveTo>
                <a:cubicBezTo>
                  <a:pt x="404199" y="2303364"/>
                  <a:pt x="990830" y="1031644"/>
                  <a:pt x="1429627" y="516616"/>
                </a:cubicBezTo>
                <a:cubicBezTo>
                  <a:pt x="1868424" y="1588"/>
                  <a:pt x="2222107" y="-137903"/>
                  <a:pt x="2632785" y="141230"/>
                </a:cubicBezTo>
                <a:cubicBezTo>
                  <a:pt x="3043463" y="420363"/>
                  <a:pt x="3383555" y="1711753"/>
                  <a:pt x="3893694" y="2191412"/>
                </a:cubicBezTo>
                <a:cubicBezTo>
                  <a:pt x="4403833" y="2671071"/>
                  <a:pt x="5088903" y="2851633"/>
                  <a:pt x="5693618" y="3019184"/>
                </a:cubicBezTo>
                <a:cubicBezTo>
                  <a:pt x="6298333" y="3186735"/>
                  <a:pt x="7194728" y="3151799"/>
                  <a:pt x="7521987" y="3196717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324D58D4-3D76-46BD-809C-948D2F60F465}"/>
              </a:ext>
            </a:extLst>
          </p:cNvPr>
          <p:cNvCxnSpPr>
            <a:cxnSpLocks/>
          </p:cNvCxnSpPr>
          <p:nvPr/>
        </p:nvCxnSpPr>
        <p:spPr>
          <a:xfrm rot="10800000">
            <a:off x="4114800" y="1752600"/>
            <a:ext cx="5796640" cy="3810000"/>
          </a:xfrm>
          <a:prstGeom prst="bentConnector3">
            <a:avLst>
              <a:gd name="adj1" fmla="val 99981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E312F71B-3B09-4629-9A64-4F12880639C7}"/>
              </a:ext>
            </a:extLst>
          </p:cNvPr>
          <p:cNvSpPr txBox="1">
            <a:spLocks/>
          </p:cNvSpPr>
          <p:nvPr/>
        </p:nvSpPr>
        <p:spPr>
          <a:xfrm>
            <a:off x="2667000" y="1815385"/>
            <a:ext cx="9640021" cy="590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212123">
                    <a:lumMod val="25000"/>
                    <a:lumOff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F-ratio</a:t>
            </a:r>
            <a:endParaRPr kumimoji="0" lang="de-DE" sz="36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212123">
                  <a:lumMod val="25000"/>
                  <a:lumOff val="75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j-e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6F83DE-3146-4171-843A-BFA2A1E9BFCF}"/>
              </a:ext>
            </a:extLst>
          </p:cNvPr>
          <p:cNvCxnSpPr/>
          <p:nvPr/>
        </p:nvCxnSpPr>
        <p:spPr>
          <a:xfrm>
            <a:off x="7772400" y="5029200"/>
            <a:ext cx="0" cy="5334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9C3DC06-376F-4B20-9629-A5BBD40C6990}"/>
              </a:ext>
            </a:extLst>
          </p:cNvPr>
          <p:cNvSpPr txBox="1">
            <a:spLocks/>
          </p:cNvSpPr>
          <p:nvPr/>
        </p:nvSpPr>
        <p:spPr>
          <a:xfrm>
            <a:off x="5318878" y="1788051"/>
            <a:ext cx="9640021" cy="590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BC451B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critical value</a:t>
            </a:r>
            <a:endParaRPr kumimoji="0" lang="de-DE" sz="36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BC451B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j-ea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CB6E803-9094-4542-BEB2-594F40520C5D}"/>
              </a:ext>
            </a:extLst>
          </p:cNvPr>
          <p:cNvSpPr txBox="1">
            <a:spLocks/>
          </p:cNvSpPr>
          <p:nvPr/>
        </p:nvSpPr>
        <p:spPr>
          <a:xfrm>
            <a:off x="3429000" y="2464286"/>
            <a:ext cx="9640021" cy="590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6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BC451B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74ABC1-45E8-42BD-B427-665D5DBC480C}"/>
              </a:ext>
            </a:extLst>
          </p:cNvPr>
          <p:cNvSpPr/>
          <p:nvPr/>
        </p:nvSpPr>
        <p:spPr>
          <a:xfrm>
            <a:off x="8389969" y="1906098"/>
            <a:ext cx="356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&gt;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0DE715E8-FD39-4867-A8B4-EC95BD5F66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1182" y="2433019"/>
                <a:ext cx="10353762" cy="970450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j-lt"/>
                    <a:ea typeface="+mj-ea"/>
                    <a:cs typeface="Trebuchet M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marR="0" lvl="0" indent="-45720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Symbol" panose="05050102010706020507" pitchFamily="18" charset="2"/>
                  <a:buChar char="Þ"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DADADA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j-ea"/>
                  </a:rPr>
                  <a:t>Significance</a:t>
                </a:r>
              </a:p>
              <a:p>
                <a:pPr marL="457200" marR="0" lvl="0" indent="-45720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Symbol" panose="05050102010706020507" pitchFamily="18" charset="2"/>
                  <a:buChar char="Þ"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DADADA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j-ea"/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3200" b="0" i="1" u="none" strike="noStrike" kern="1200" cap="none" spc="0" normalizeH="0" baseline="0" noProof="0" dirty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rgbClr val="DADADA"/>
                            </a:solidFill>
                            <a:effectLst>
                              <a:outerShdw blurRad="9525" dist="25400" dir="14640000" algn="tl" rotWithShape="0">
                                <a:prstClr val="black">
                                  <a:alpha val="30000"/>
                                </a:prst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kumimoji="0" lang="de-DE" sz="3200" b="0" i="1" u="none" strike="noStrike" kern="1200" cap="none" spc="0" normalizeH="0" baseline="0" noProof="0" dirty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rgbClr val="DADADA"/>
                            </a:solidFill>
                            <a:effectLst>
                              <a:outerShdw blurRad="9525" dist="25400" dir="14640000" algn="tl" rotWithShape="0">
                                <a:prstClr val="black">
                                  <a:alpha val="30000"/>
                                </a:prst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𝐻</m:t>
                        </m:r>
                      </m:e>
                      <m:sub>
                        <m:r>
                          <a:rPr kumimoji="0" lang="de-DE" sz="3200" b="0" i="0" u="none" strike="noStrike" kern="1200" cap="none" spc="0" normalizeH="0" baseline="0" noProof="0" dirty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rgbClr val="DADADA"/>
                            </a:solidFill>
                            <a:effectLst>
                              <a:outerShdw blurRad="9525" dist="25400" dir="14640000" algn="tl" rotWithShape="0">
                                <a:prstClr val="black">
                                  <a:alpha val="30000"/>
                                </a:prst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</a:rPr>
                          <m:t>0</m:t>
                        </m:r>
                      </m:sub>
                    </m:sSub>
                  </m:oMath>
                </a14:m>
                <a:endParaRPr kumimoji="0" lang="de-DE" sz="32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DADADA"/>
                  </a:solidFill>
                  <a:effectLst>
                    <a:outerShdw blurRad="9525" dist="25400" dir="14640000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j-ea"/>
                </a:endParaRPr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0DE715E8-FD39-4867-A8B4-EC95BD5F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82" y="2433019"/>
                <a:ext cx="10353762" cy="9704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4E1B981D-45F5-4046-8D4C-58319BD2CAEB}"/>
              </a:ext>
            </a:extLst>
          </p:cNvPr>
          <p:cNvSpPr txBox="1">
            <a:spLocks/>
          </p:cNvSpPr>
          <p:nvPr/>
        </p:nvSpPr>
        <p:spPr>
          <a:xfrm>
            <a:off x="3926146" y="4692550"/>
            <a:ext cx="9640021" cy="590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212123">
                    <a:lumMod val="25000"/>
                    <a:lumOff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F-ratio</a:t>
            </a:r>
            <a:endParaRPr kumimoji="0" lang="de-DE" sz="36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212123">
                  <a:lumMod val="25000"/>
                  <a:lumOff val="75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j-ea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D65BCFF-1801-401F-B3A1-FD133669E899}"/>
              </a:ext>
            </a:extLst>
          </p:cNvPr>
          <p:cNvSpPr txBox="1">
            <a:spLocks/>
          </p:cNvSpPr>
          <p:nvPr/>
        </p:nvSpPr>
        <p:spPr>
          <a:xfrm>
            <a:off x="3748052" y="5617268"/>
            <a:ext cx="9640021" cy="590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BC451B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critical value</a:t>
            </a:r>
            <a:endParaRPr kumimoji="0" lang="de-DE" sz="36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BC451B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j-ea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F1B111-5AB5-4AF9-83D8-C96B8AECFD15}"/>
              </a:ext>
            </a:extLst>
          </p:cNvPr>
          <p:cNvCxnSpPr>
            <a:cxnSpLocks/>
          </p:cNvCxnSpPr>
          <p:nvPr/>
        </p:nvCxnSpPr>
        <p:spPr>
          <a:xfrm>
            <a:off x="8389969" y="5410200"/>
            <a:ext cx="0" cy="30480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443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8B628A-ACE5-45B0-BAF2-C788036A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-253742" y="6898670"/>
            <a:ext cx="113294" cy="72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55B9A1-3552-4B7A-914E-E6F033CA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-8686800"/>
            <a:ext cx="5548312" cy="1179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4122E3-7732-4806-A3BA-81EB70FFC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31000" y="-2813388"/>
            <a:ext cx="7289591" cy="68011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CBBC76-CC4E-4586-A111-0276E433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79" y="101981"/>
            <a:ext cx="10353762" cy="970450"/>
          </a:xfrm>
        </p:spPr>
        <p:txBody>
          <a:bodyPr/>
          <a:lstStyle/>
          <a:p>
            <a:r>
              <a:rPr lang="en-US" dirty="0"/>
              <a:t>F</a:t>
            </a:r>
            <a:r>
              <a:rPr lang="de-DE" dirty="0"/>
              <a:t>-Distribution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F50320B-9326-48F4-8606-CE77E41E5DF0}"/>
              </a:ext>
            </a:extLst>
          </p:cNvPr>
          <p:cNvSpPr/>
          <p:nvPr/>
        </p:nvSpPr>
        <p:spPr>
          <a:xfrm>
            <a:off x="4192805" y="2337007"/>
            <a:ext cx="5646063" cy="3231399"/>
          </a:xfrm>
          <a:custGeom>
            <a:avLst/>
            <a:gdLst>
              <a:gd name="connsiteX0" fmla="*/ 0 w 7488455"/>
              <a:gd name="connsiteY0" fmla="*/ 2852018 h 3285155"/>
              <a:gd name="connsiteX1" fmla="*/ 1299411 w 7488455"/>
              <a:gd name="connsiteY1" fmla="*/ 503454 h 3285155"/>
              <a:gd name="connsiteX2" fmla="*/ 2502569 w 7488455"/>
              <a:gd name="connsiteY2" fmla="*/ 128068 h 3285155"/>
              <a:gd name="connsiteX3" fmla="*/ 3763478 w 7488455"/>
              <a:gd name="connsiteY3" fmla="*/ 2178250 h 3285155"/>
              <a:gd name="connsiteX4" fmla="*/ 5563402 w 7488455"/>
              <a:gd name="connsiteY4" fmla="*/ 3006022 h 3285155"/>
              <a:gd name="connsiteX5" fmla="*/ 7488455 w 7488455"/>
              <a:gd name="connsiteY5" fmla="*/ 3285155 h 3285155"/>
              <a:gd name="connsiteX0" fmla="*/ 0 w 7599335"/>
              <a:gd name="connsiteY0" fmla="*/ 3141045 h 3295049"/>
              <a:gd name="connsiteX1" fmla="*/ 1410291 w 7599335"/>
              <a:gd name="connsiteY1" fmla="*/ 513348 h 3295049"/>
              <a:gd name="connsiteX2" fmla="*/ 2613449 w 7599335"/>
              <a:gd name="connsiteY2" fmla="*/ 137962 h 3295049"/>
              <a:gd name="connsiteX3" fmla="*/ 3874358 w 7599335"/>
              <a:gd name="connsiteY3" fmla="*/ 2188144 h 3295049"/>
              <a:gd name="connsiteX4" fmla="*/ 5674282 w 7599335"/>
              <a:gd name="connsiteY4" fmla="*/ 3015916 h 3295049"/>
              <a:gd name="connsiteX5" fmla="*/ 7599335 w 7599335"/>
              <a:gd name="connsiteY5" fmla="*/ 3295049 h 3295049"/>
              <a:gd name="connsiteX0" fmla="*/ 0 w 7599335"/>
              <a:gd name="connsiteY0" fmla="*/ 3141045 h 3295049"/>
              <a:gd name="connsiteX1" fmla="*/ 1410291 w 7599335"/>
              <a:gd name="connsiteY1" fmla="*/ 513348 h 3295049"/>
              <a:gd name="connsiteX2" fmla="*/ 2613449 w 7599335"/>
              <a:gd name="connsiteY2" fmla="*/ 137962 h 3295049"/>
              <a:gd name="connsiteX3" fmla="*/ 3874358 w 7599335"/>
              <a:gd name="connsiteY3" fmla="*/ 2188144 h 3295049"/>
              <a:gd name="connsiteX4" fmla="*/ 5674282 w 7599335"/>
              <a:gd name="connsiteY4" fmla="*/ 3015916 h 3295049"/>
              <a:gd name="connsiteX5" fmla="*/ 7599335 w 7599335"/>
              <a:gd name="connsiteY5" fmla="*/ 3295049 h 3295049"/>
              <a:gd name="connsiteX0" fmla="*/ 0 w 7502651"/>
              <a:gd name="connsiteY0" fmla="*/ 3141045 h 3193449"/>
              <a:gd name="connsiteX1" fmla="*/ 1410291 w 7502651"/>
              <a:gd name="connsiteY1" fmla="*/ 513348 h 3193449"/>
              <a:gd name="connsiteX2" fmla="*/ 2613449 w 7502651"/>
              <a:gd name="connsiteY2" fmla="*/ 137962 h 3193449"/>
              <a:gd name="connsiteX3" fmla="*/ 3874358 w 7502651"/>
              <a:gd name="connsiteY3" fmla="*/ 2188144 h 3193449"/>
              <a:gd name="connsiteX4" fmla="*/ 5674282 w 7502651"/>
              <a:gd name="connsiteY4" fmla="*/ 3015916 h 3193449"/>
              <a:gd name="connsiteX5" fmla="*/ 7502651 w 7502651"/>
              <a:gd name="connsiteY5" fmla="*/ 3193449 h 3193449"/>
              <a:gd name="connsiteX0" fmla="*/ 0 w 7521987"/>
              <a:gd name="connsiteY0" fmla="*/ 3231399 h 3231399"/>
              <a:gd name="connsiteX1" fmla="*/ 1429627 w 7521987"/>
              <a:gd name="connsiteY1" fmla="*/ 516616 h 3231399"/>
              <a:gd name="connsiteX2" fmla="*/ 2632785 w 7521987"/>
              <a:gd name="connsiteY2" fmla="*/ 141230 h 3231399"/>
              <a:gd name="connsiteX3" fmla="*/ 3893694 w 7521987"/>
              <a:gd name="connsiteY3" fmla="*/ 2191412 h 3231399"/>
              <a:gd name="connsiteX4" fmla="*/ 5693618 w 7521987"/>
              <a:gd name="connsiteY4" fmla="*/ 3019184 h 3231399"/>
              <a:gd name="connsiteX5" fmla="*/ 7521987 w 7521987"/>
              <a:gd name="connsiteY5" fmla="*/ 3196717 h 323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1987" h="3231399">
                <a:moveTo>
                  <a:pt x="0" y="3231399"/>
                </a:moveTo>
                <a:cubicBezTo>
                  <a:pt x="404199" y="2303364"/>
                  <a:pt x="990830" y="1031644"/>
                  <a:pt x="1429627" y="516616"/>
                </a:cubicBezTo>
                <a:cubicBezTo>
                  <a:pt x="1868424" y="1588"/>
                  <a:pt x="2222107" y="-137903"/>
                  <a:pt x="2632785" y="141230"/>
                </a:cubicBezTo>
                <a:cubicBezTo>
                  <a:pt x="3043463" y="420363"/>
                  <a:pt x="3383555" y="1711753"/>
                  <a:pt x="3893694" y="2191412"/>
                </a:cubicBezTo>
                <a:cubicBezTo>
                  <a:pt x="4403833" y="2671071"/>
                  <a:pt x="5088903" y="2851633"/>
                  <a:pt x="5693618" y="3019184"/>
                </a:cubicBezTo>
                <a:cubicBezTo>
                  <a:pt x="6298333" y="3186735"/>
                  <a:pt x="7194728" y="3151799"/>
                  <a:pt x="7521987" y="3196717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324D58D4-3D76-46BD-809C-948D2F60F465}"/>
              </a:ext>
            </a:extLst>
          </p:cNvPr>
          <p:cNvCxnSpPr>
            <a:cxnSpLocks/>
          </p:cNvCxnSpPr>
          <p:nvPr/>
        </p:nvCxnSpPr>
        <p:spPr>
          <a:xfrm rot="10800000">
            <a:off x="4114800" y="1752600"/>
            <a:ext cx="5796640" cy="3810000"/>
          </a:xfrm>
          <a:prstGeom prst="bentConnector3">
            <a:avLst>
              <a:gd name="adj1" fmla="val 99981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E312F71B-3B09-4629-9A64-4F12880639C7}"/>
              </a:ext>
            </a:extLst>
          </p:cNvPr>
          <p:cNvSpPr txBox="1">
            <a:spLocks/>
          </p:cNvSpPr>
          <p:nvPr/>
        </p:nvSpPr>
        <p:spPr>
          <a:xfrm>
            <a:off x="1905000" y="5852887"/>
            <a:ext cx="9640021" cy="590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212123">
                    <a:lumMod val="25000"/>
                    <a:lumOff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F-ratio</a:t>
            </a:r>
            <a:endParaRPr kumimoji="0" lang="de-DE" sz="36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212123">
                  <a:lumMod val="25000"/>
                  <a:lumOff val="75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j-e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6F83DE-3146-4171-843A-BFA2A1E9BFCF}"/>
              </a:ext>
            </a:extLst>
          </p:cNvPr>
          <p:cNvCxnSpPr/>
          <p:nvPr/>
        </p:nvCxnSpPr>
        <p:spPr>
          <a:xfrm>
            <a:off x="7772400" y="5029200"/>
            <a:ext cx="0" cy="53340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9C3DC06-376F-4B20-9629-A5BBD40C6990}"/>
              </a:ext>
            </a:extLst>
          </p:cNvPr>
          <p:cNvSpPr txBox="1">
            <a:spLocks/>
          </p:cNvSpPr>
          <p:nvPr/>
        </p:nvSpPr>
        <p:spPr>
          <a:xfrm>
            <a:off x="3657600" y="4231836"/>
            <a:ext cx="9640021" cy="590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BC451B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critical value</a:t>
            </a:r>
            <a:endParaRPr kumimoji="0" lang="de-DE" sz="36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BC451B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9325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8B628A-ACE5-45B0-BAF2-C788036A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-253742" y="6898670"/>
            <a:ext cx="113294" cy="72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55B9A1-3552-4B7A-914E-E6F033CA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-8686800"/>
            <a:ext cx="5548312" cy="1179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4122E3-7732-4806-A3BA-81EB70FFC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31000" y="-2813388"/>
            <a:ext cx="7289591" cy="68011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CBBC76-CC4E-4586-A111-0276E433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79" y="101981"/>
            <a:ext cx="10353762" cy="970450"/>
          </a:xfrm>
        </p:spPr>
        <p:txBody>
          <a:bodyPr/>
          <a:lstStyle/>
          <a:p>
            <a:r>
              <a:rPr lang="en-US" dirty="0"/>
              <a:t>F</a:t>
            </a:r>
            <a:r>
              <a:rPr lang="de-DE" dirty="0"/>
              <a:t>-Distribution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167C81-B555-4B7F-B647-6E123367E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0576" y="3429000"/>
            <a:ext cx="6796576" cy="2898859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3C8A982-E15E-4ABC-A622-20FA1F5C1638}"/>
              </a:ext>
            </a:extLst>
          </p:cNvPr>
          <p:cNvSpPr txBox="1">
            <a:spLocks/>
          </p:cNvSpPr>
          <p:nvPr/>
        </p:nvSpPr>
        <p:spPr>
          <a:xfrm>
            <a:off x="1933980" y="241881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</a:t>
            </a:r>
            <a:r>
              <a:rPr kumimoji="0" lang="de-DE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(3,8) = 2.9238 (</a:t>
            </a:r>
            <a:r>
              <a:rPr kumimoji="0" lang="de-DE" sz="4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for</a:t>
            </a:r>
            <a:r>
              <a:rPr kumimoji="0" lang="de-DE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 p &lt; 0.1) </a:t>
            </a:r>
          </a:p>
        </p:txBody>
      </p:sp>
    </p:spTree>
    <p:extLst>
      <p:ext uri="{BB962C8B-B14F-4D97-AF65-F5344CB8AC3E}">
        <p14:creationId xmlns:p14="http://schemas.microsoft.com/office/powerpoint/2010/main" val="392549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8B628A-ACE5-45B0-BAF2-C788036A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-253742" y="6898670"/>
            <a:ext cx="113294" cy="72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55B9A1-3552-4B7A-914E-E6F033CA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-8686800"/>
            <a:ext cx="5548312" cy="1179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4122E3-7732-4806-A3BA-81EB70FFC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31000" y="-2813388"/>
            <a:ext cx="7289591" cy="68011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CBBC76-CC4E-4586-A111-0276E433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79" y="101981"/>
            <a:ext cx="10353762" cy="970450"/>
          </a:xfrm>
        </p:spPr>
        <p:txBody>
          <a:bodyPr/>
          <a:lstStyle/>
          <a:p>
            <a:r>
              <a:rPr lang="en-US" dirty="0"/>
              <a:t>F</a:t>
            </a:r>
            <a:r>
              <a:rPr lang="de-DE" dirty="0"/>
              <a:t>-Distribution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167C81-B555-4B7F-B647-6E123367E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0576" y="3429000"/>
            <a:ext cx="6796576" cy="2898859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3C8A982-E15E-4ABC-A622-20FA1F5C1638}"/>
              </a:ext>
            </a:extLst>
          </p:cNvPr>
          <p:cNvSpPr txBox="1">
            <a:spLocks/>
          </p:cNvSpPr>
          <p:nvPr/>
        </p:nvSpPr>
        <p:spPr>
          <a:xfrm>
            <a:off x="1933980" y="241881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</a:t>
            </a:r>
            <a:r>
              <a:rPr kumimoji="0" lang="de-DE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(3,8) = 2.9238 (</a:t>
            </a:r>
            <a:r>
              <a:rPr kumimoji="0" lang="de-DE" sz="4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for</a:t>
            </a:r>
            <a:r>
              <a:rPr kumimoji="0" lang="de-DE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 p &lt; 0.1)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0948415-1B80-4DF1-B9FF-2414843CBA10}"/>
                  </a:ext>
                </a:extLst>
              </p:cNvPr>
              <p:cNvSpPr/>
              <p:nvPr/>
            </p:nvSpPr>
            <p:spPr>
              <a:xfrm>
                <a:off x="4267200" y="3706513"/>
                <a:ext cx="10122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/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𝐷𝐹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0948415-1B80-4DF1-B9FF-2414843CBA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3706513"/>
                <a:ext cx="1012200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7CFA18-B9D8-4CCD-93FC-BFFD4C23DA09}"/>
              </a:ext>
            </a:extLst>
          </p:cNvPr>
          <p:cNvCxnSpPr>
            <a:cxnSpLocks/>
          </p:cNvCxnSpPr>
          <p:nvPr/>
        </p:nvCxnSpPr>
        <p:spPr>
          <a:xfrm flipH="1" flipV="1">
            <a:off x="4620900" y="3327577"/>
            <a:ext cx="126525" cy="275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781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8B628A-ACE5-45B0-BAF2-C788036A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-253742" y="6898670"/>
            <a:ext cx="113294" cy="72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55B9A1-3552-4B7A-914E-E6F033CA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-8686800"/>
            <a:ext cx="5548312" cy="1179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4122E3-7732-4806-A3BA-81EB70FFC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31000" y="-2813388"/>
            <a:ext cx="7289591" cy="68011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CBBC76-CC4E-4586-A111-0276E433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79" y="101981"/>
            <a:ext cx="10353762" cy="970450"/>
          </a:xfrm>
        </p:spPr>
        <p:txBody>
          <a:bodyPr/>
          <a:lstStyle/>
          <a:p>
            <a:r>
              <a:rPr lang="en-US" dirty="0"/>
              <a:t>F</a:t>
            </a:r>
            <a:r>
              <a:rPr lang="de-DE" dirty="0"/>
              <a:t>-Distribution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167C81-B555-4B7F-B647-6E123367E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0576" y="3429000"/>
            <a:ext cx="6796576" cy="2898859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3C8A982-E15E-4ABC-A622-20FA1F5C1638}"/>
              </a:ext>
            </a:extLst>
          </p:cNvPr>
          <p:cNvSpPr txBox="1">
            <a:spLocks/>
          </p:cNvSpPr>
          <p:nvPr/>
        </p:nvSpPr>
        <p:spPr>
          <a:xfrm>
            <a:off x="1933980" y="241881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</a:t>
            </a:r>
            <a:r>
              <a:rPr kumimoji="0" lang="de-DE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(3,8) = 2.9238 (</a:t>
            </a:r>
            <a:r>
              <a:rPr kumimoji="0" lang="de-DE" sz="4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for</a:t>
            </a:r>
            <a:r>
              <a:rPr kumimoji="0" lang="de-DE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 p &lt; 0.1)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0948415-1B80-4DF1-B9FF-2414843CBA10}"/>
                  </a:ext>
                </a:extLst>
              </p:cNvPr>
              <p:cNvSpPr/>
              <p:nvPr/>
            </p:nvSpPr>
            <p:spPr>
              <a:xfrm>
                <a:off x="4267200" y="3706513"/>
                <a:ext cx="10122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/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𝐷𝐹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0948415-1B80-4DF1-B9FF-2414843CBA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3706513"/>
                <a:ext cx="1012200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C8E1452-85A2-4293-9346-9593051A982C}"/>
                  </a:ext>
                </a:extLst>
              </p:cNvPr>
              <p:cNvSpPr/>
              <p:nvPr/>
            </p:nvSpPr>
            <p:spPr>
              <a:xfrm>
                <a:off x="4725654" y="1796529"/>
                <a:ext cx="10175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/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𝐷𝐹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C8E1452-85A2-4293-9346-9593051A9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654" y="1796529"/>
                <a:ext cx="1017522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BE3B1F-068D-4D00-A244-2A19F46D4887}"/>
              </a:ext>
            </a:extLst>
          </p:cNvPr>
          <p:cNvCxnSpPr/>
          <p:nvPr/>
        </p:nvCxnSpPr>
        <p:spPr>
          <a:xfrm flipH="1">
            <a:off x="5033115" y="2345644"/>
            <a:ext cx="201300" cy="303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7CFA18-B9D8-4CCD-93FC-BFFD4C23DA09}"/>
              </a:ext>
            </a:extLst>
          </p:cNvPr>
          <p:cNvCxnSpPr>
            <a:cxnSpLocks/>
          </p:cNvCxnSpPr>
          <p:nvPr/>
        </p:nvCxnSpPr>
        <p:spPr>
          <a:xfrm flipH="1" flipV="1">
            <a:off x="4620900" y="3327577"/>
            <a:ext cx="126525" cy="275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27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8B628A-ACE5-45B0-BAF2-C788036A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-253742" y="6898670"/>
            <a:ext cx="113294" cy="72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55B9A1-3552-4B7A-914E-E6F033CA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-8686800"/>
            <a:ext cx="5548312" cy="1179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4122E3-7732-4806-A3BA-81EB70FFC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31000" y="-2813388"/>
            <a:ext cx="7289591" cy="68011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CBBC76-CC4E-4586-A111-0276E433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79" y="101981"/>
            <a:ext cx="10353762" cy="970450"/>
          </a:xfrm>
        </p:spPr>
        <p:txBody>
          <a:bodyPr/>
          <a:lstStyle/>
          <a:p>
            <a:r>
              <a:rPr lang="en-US" dirty="0"/>
              <a:t>F</a:t>
            </a:r>
            <a:r>
              <a:rPr lang="de-DE" dirty="0"/>
              <a:t>-Distribution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167C81-B555-4B7F-B647-6E123367E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0576" y="3429000"/>
            <a:ext cx="6796576" cy="2898859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3C8A982-E15E-4ABC-A622-20FA1F5C1638}"/>
              </a:ext>
            </a:extLst>
          </p:cNvPr>
          <p:cNvSpPr txBox="1">
            <a:spLocks/>
          </p:cNvSpPr>
          <p:nvPr/>
        </p:nvSpPr>
        <p:spPr>
          <a:xfrm>
            <a:off x="1933980" y="241881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</a:t>
            </a:r>
            <a:r>
              <a:rPr kumimoji="0" lang="de-DE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(3,8) = 2.9238 (</a:t>
            </a:r>
            <a:r>
              <a:rPr kumimoji="0" lang="de-DE" sz="4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for</a:t>
            </a:r>
            <a:r>
              <a:rPr kumimoji="0" lang="de-DE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 p &lt; 0.1)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0948415-1B80-4DF1-B9FF-2414843CBA10}"/>
                  </a:ext>
                </a:extLst>
              </p:cNvPr>
              <p:cNvSpPr/>
              <p:nvPr/>
            </p:nvSpPr>
            <p:spPr>
              <a:xfrm>
                <a:off x="4267200" y="3706513"/>
                <a:ext cx="10122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/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𝐷𝐹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0948415-1B80-4DF1-B9FF-2414843CBA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3706513"/>
                <a:ext cx="1012200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C8E1452-85A2-4293-9346-9593051A982C}"/>
                  </a:ext>
                </a:extLst>
              </p:cNvPr>
              <p:cNvSpPr/>
              <p:nvPr/>
            </p:nvSpPr>
            <p:spPr>
              <a:xfrm>
                <a:off x="4725654" y="1796529"/>
                <a:ext cx="10175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/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𝐷𝐹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C8E1452-85A2-4293-9346-9593051A9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654" y="1796529"/>
                <a:ext cx="1017522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BE3B1F-068D-4D00-A244-2A19F46D4887}"/>
              </a:ext>
            </a:extLst>
          </p:cNvPr>
          <p:cNvCxnSpPr>
            <a:cxnSpLocks/>
          </p:cNvCxnSpPr>
          <p:nvPr/>
        </p:nvCxnSpPr>
        <p:spPr>
          <a:xfrm flipH="1">
            <a:off x="5105400" y="2345644"/>
            <a:ext cx="129015" cy="321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7CFA18-B9D8-4CCD-93FC-BFFD4C23DA09}"/>
              </a:ext>
            </a:extLst>
          </p:cNvPr>
          <p:cNvCxnSpPr>
            <a:cxnSpLocks/>
          </p:cNvCxnSpPr>
          <p:nvPr/>
        </p:nvCxnSpPr>
        <p:spPr>
          <a:xfrm flipH="1" flipV="1">
            <a:off x="4725654" y="3270376"/>
            <a:ext cx="21772" cy="332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0E525F5-A28D-48C8-A2C3-48034E58EB92}"/>
                  </a:ext>
                </a:extLst>
              </p:cNvPr>
              <p:cNvSpPr/>
              <p:nvPr/>
            </p:nvSpPr>
            <p:spPr>
              <a:xfrm>
                <a:off x="8382000" y="3891179"/>
                <a:ext cx="101752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𝐿𝑒𝑣𝑒𝑙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𝑜𝑓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𝑠𝑖𝑔𝑛𝑖𝑓𝑖𝑐𝑎𝑛𝑐𝑒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0E525F5-A28D-48C8-A2C3-48034E58EB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0" y="3891179"/>
                <a:ext cx="1017522" cy="369332"/>
              </a:xfrm>
              <a:prstGeom prst="rect">
                <a:avLst/>
              </a:prstGeom>
              <a:blipFill>
                <a:blip r:embed="rId8"/>
                <a:stretch>
                  <a:fillRect r="-175449"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C4B70C8-4D80-4AA4-8ED8-18A007737549}"/>
              </a:ext>
            </a:extLst>
          </p:cNvPr>
          <p:cNvCxnSpPr>
            <a:cxnSpLocks/>
          </p:cNvCxnSpPr>
          <p:nvPr/>
        </p:nvCxnSpPr>
        <p:spPr>
          <a:xfrm flipV="1">
            <a:off x="9220200" y="3270376"/>
            <a:ext cx="179322" cy="6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75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8B628A-ACE5-45B0-BAF2-C788036A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-253742" y="6898670"/>
            <a:ext cx="113294" cy="722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4122E3-7732-4806-A3BA-81EB70FFC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431000" y="-2813388"/>
            <a:ext cx="7289591" cy="68011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CBBC76-CC4E-4586-A111-0276E433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79" y="101981"/>
            <a:ext cx="10353762" cy="970450"/>
          </a:xfrm>
        </p:spPr>
        <p:txBody>
          <a:bodyPr/>
          <a:lstStyle/>
          <a:p>
            <a:r>
              <a:rPr lang="en-US" dirty="0"/>
              <a:t>F</a:t>
            </a:r>
            <a:r>
              <a:rPr lang="de-DE" dirty="0"/>
              <a:t>-Distribution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167C81-B555-4B7F-B647-6E123367E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0576" y="3429000"/>
            <a:ext cx="6796576" cy="2898859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3C8A982-E15E-4ABC-A622-20FA1F5C1638}"/>
              </a:ext>
            </a:extLst>
          </p:cNvPr>
          <p:cNvSpPr txBox="1">
            <a:spLocks/>
          </p:cNvSpPr>
          <p:nvPr/>
        </p:nvSpPr>
        <p:spPr>
          <a:xfrm>
            <a:off x="1933980" y="241881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</a:t>
            </a:r>
            <a:r>
              <a:rPr kumimoji="0" lang="de-DE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(4,9) =     ?    (</a:t>
            </a:r>
            <a:r>
              <a:rPr kumimoji="0" lang="de-DE" sz="4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for</a:t>
            </a:r>
            <a:r>
              <a:rPr kumimoji="0" lang="de-DE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 p &lt; 0.05) </a:t>
            </a:r>
          </a:p>
        </p:txBody>
      </p:sp>
    </p:spTree>
    <p:extLst>
      <p:ext uri="{BB962C8B-B14F-4D97-AF65-F5344CB8AC3E}">
        <p14:creationId xmlns:p14="http://schemas.microsoft.com/office/powerpoint/2010/main" val="282512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8B628A-ACE5-45B0-BAF2-C788036A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-253742" y="6898670"/>
            <a:ext cx="113294" cy="72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55B9A1-3552-4B7A-914E-E6F033CA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-8686800"/>
            <a:ext cx="5548312" cy="1179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4122E3-7732-4806-A3BA-81EB70FFC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31000" y="-2813388"/>
            <a:ext cx="7289591" cy="68011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CBBC76-CC4E-4586-A111-0276E433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79" y="101981"/>
            <a:ext cx="10353762" cy="970450"/>
          </a:xfrm>
        </p:spPr>
        <p:txBody>
          <a:bodyPr/>
          <a:lstStyle/>
          <a:p>
            <a:r>
              <a:rPr lang="en-US" dirty="0"/>
              <a:t>F</a:t>
            </a:r>
            <a:r>
              <a:rPr lang="de-DE" dirty="0"/>
              <a:t>-Distribution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167C81-B555-4B7F-B647-6E123367E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0576" y="3429000"/>
            <a:ext cx="6796576" cy="2898859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3C8A982-E15E-4ABC-A622-20FA1F5C1638}"/>
              </a:ext>
            </a:extLst>
          </p:cNvPr>
          <p:cNvSpPr txBox="1">
            <a:spLocks/>
          </p:cNvSpPr>
          <p:nvPr/>
        </p:nvSpPr>
        <p:spPr>
          <a:xfrm>
            <a:off x="1933980" y="241881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</a:t>
            </a:r>
            <a:r>
              <a:rPr kumimoji="0" lang="de-DE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(4,9) = 3.6331 (</a:t>
            </a:r>
            <a:r>
              <a:rPr kumimoji="0" lang="de-DE" sz="4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for</a:t>
            </a:r>
            <a:r>
              <a:rPr kumimoji="0" lang="de-DE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 p &lt; 0.05) </a:t>
            </a:r>
          </a:p>
        </p:txBody>
      </p:sp>
    </p:spTree>
    <p:extLst>
      <p:ext uri="{BB962C8B-B14F-4D97-AF65-F5344CB8AC3E}">
        <p14:creationId xmlns:p14="http://schemas.microsoft.com/office/powerpoint/2010/main" val="1889696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1981847"/>
              <a:ext cx="4425728" cy="7763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35833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𝟐𝐢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0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𝟑𝐢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106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F7BD6D38-2010-4AE3-930F-892874D7DD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1981847"/>
              <a:ext cx="4425728" cy="7763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35" t="-8333" r="-217826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92771" t="-8333" r="-101205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93548" t="-8333" r="-1613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106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  <a:endParaRPr lang="de-DE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0024C40-E4FE-421D-9CB0-1DE2C68B37B7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367280"/>
          <a:ext cx="29718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662DD28-FFB0-4FFE-83FD-D0308613DF81}"/>
              </a:ext>
            </a:extLst>
          </p:cNvPr>
          <p:cNvSpPr/>
          <p:nvPr/>
        </p:nvSpPr>
        <p:spPr>
          <a:xfrm>
            <a:off x="3775509" y="3820092"/>
            <a:ext cx="2389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Calculate the ratio of f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4C317F3-415A-4536-8D9C-BE42ECC6F96B}"/>
                  </a:ext>
                </a:extLst>
              </p:cNvPr>
              <p:cNvSpPr/>
              <p:nvPr/>
            </p:nvSpPr>
            <p:spPr>
              <a:xfrm>
                <a:off x="8557665" y="2134011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C451B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12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4C317F3-415A-4536-8D9C-BE42ECC6F9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665" y="2134011"/>
                <a:ext cx="1224618" cy="573427"/>
              </a:xfrm>
              <a:prstGeom prst="rect">
                <a:avLst/>
              </a:prstGeom>
              <a:blipFill>
                <a:blip r:embed="rId3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81400" y="4311344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= 3 – 1 = 2</a:t>
                          </a:r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MSC= 6/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de-DE" dirty="0"/>
                            <a:t> = 3</a:t>
                          </a: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200" dirty="0">
                            <a:latin typeface="Cambria Math" panose="02040503050406030204" pitchFamily="18" charset="0"/>
                          </a:endParaRPr>
                        </a:p>
                        <a:p>
                          <a:endParaRPr lang="en-US" sz="1200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=1.5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de-DE" sz="180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= 9 </a:t>
                          </a:r>
                          <a:r>
                            <a:rPr lang="en-US" sz="1400" dirty="0"/>
                            <a:t>–</a:t>
                          </a: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3 = 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MSE= </a:t>
                          </a:r>
                        </a:p>
                        <a:p>
                          <a:r>
                            <a:rPr lang="en-US" dirty="0"/>
                            <a:t>12/6 =2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81400" y="4311344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48327" t="-103774" r="-124535" b="-1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319617" t="-103774" r="-60287" b="-11320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718852" t="-52133" r="-3279" b="-71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de-DE" sz="180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4"/>
                          <a:stretch>
                            <a:fillRect l="-148327" t="-205714" r="-124535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MSE= </a:t>
                          </a:r>
                        </a:p>
                        <a:p>
                          <a:r>
                            <a:rPr lang="en-US" dirty="0"/>
                            <a:t>12/6 =2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F9C11D5-05DD-45C4-BEC2-5C772838F167}"/>
              </a:ext>
            </a:extLst>
          </p:cNvPr>
          <p:cNvSpPr/>
          <p:nvPr/>
        </p:nvSpPr>
        <p:spPr>
          <a:xfrm>
            <a:off x="9827277" y="3943748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SSC =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(columns)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3D774-FF66-403B-9300-EB74CE3A55CE}"/>
              </a:ext>
            </a:extLst>
          </p:cNvPr>
          <p:cNvSpPr/>
          <p:nvPr/>
        </p:nvSpPr>
        <p:spPr>
          <a:xfrm>
            <a:off x="9824069" y="4627778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SSE =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(rows)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E270C3-F5AC-47CF-A3FD-7DD1BBD8F1D0}"/>
              </a:ext>
            </a:extLst>
          </p:cNvPr>
          <p:cNvSpPr/>
          <p:nvPr/>
        </p:nvSpPr>
        <p:spPr>
          <a:xfrm>
            <a:off x="9827277" y="5939196"/>
            <a:ext cx="2494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MSE = Mean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(within sample)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9C42EC-F20F-4055-BD3E-85BEB36BCF0E}"/>
              </a:ext>
            </a:extLst>
          </p:cNvPr>
          <p:cNvSpPr/>
          <p:nvPr/>
        </p:nvSpPr>
        <p:spPr>
          <a:xfrm>
            <a:off x="9790381" y="5267133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MSC = Mean sum of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betw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. samples)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E6B3306-1156-4C43-9738-5304C5B2FB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2928310"/>
              <a:ext cx="4425728" cy="7698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28878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de-D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oMath>
                          </a14:m>
                          <a:r>
                            <a:rPr lang="de-DE" dirty="0"/>
                            <a:t>)²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04102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de-DE" dirty="0"/>
                            <a:t>(5-6)² = 3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de-DE" dirty="0"/>
                            <a:t>(6-6)² = 0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de-DE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de-DE" dirty="0"/>
                            <a:t>(7-6)² = 3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E6B3306-1156-4C43-9738-5304C5B2FB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69791" y="2928310"/>
              <a:ext cx="4425728" cy="7698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208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511824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435" t="-8333" r="-217826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92771" t="-8333" r="-101205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93548" t="-8333" r="-1613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40410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435" t="-97015" r="-217826" b="-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92771" t="-97015" r="-101205" b="-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5"/>
                          <a:stretch>
                            <a:fillRect l="-193548" t="-97015" r="-1613"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7061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8120E5-8169-492B-B224-F2D789F70BEB}"/>
                  </a:ext>
                </a:extLst>
              </p:cNvPr>
              <p:cNvSpPr/>
              <p:nvPr/>
            </p:nvSpPr>
            <p:spPr>
              <a:xfrm>
                <a:off x="8557665" y="2982010"/>
                <a:ext cx="122461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3BA68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𝛴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3BA68">
                        <a:lumMod val="75000"/>
                      </a:srgbClr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6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8120E5-8169-492B-B224-F2D789F70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665" y="2982010"/>
                <a:ext cx="1224618" cy="573427"/>
              </a:xfrm>
              <a:prstGeom prst="rect">
                <a:avLst/>
              </a:prstGeom>
              <a:blipFill>
                <a:blip r:embed="rId6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E0F17FF-B1BE-4C8E-B22D-F16EABE8DAC4}"/>
              </a:ext>
            </a:extLst>
          </p:cNvPr>
          <p:cNvSpPr txBox="1">
            <a:spLocks/>
          </p:cNvSpPr>
          <p:nvPr/>
        </p:nvSpPr>
        <p:spPr>
          <a:xfrm>
            <a:off x="3869791" y="1437860"/>
            <a:ext cx="11277600" cy="1600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4: Calculate the f-ratio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297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051014" y="2237960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= 3 – 1 = 2</a:t>
                          </a:r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MSC= 6/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de-DE" dirty="0"/>
                            <a:t> = 3</a:t>
                          </a: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200" dirty="0">
                            <a:latin typeface="Cambria Math" panose="02040503050406030204" pitchFamily="18" charset="0"/>
                          </a:endParaRPr>
                        </a:p>
                        <a:p>
                          <a:endParaRPr lang="en-US" sz="1200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=1.5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de-DE" sz="180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= 9 </a:t>
                          </a:r>
                          <a:r>
                            <a:rPr lang="en-US" sz="1400" dirty="0"/>
                            <a:t>–</a:t>
                          </a: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3 = 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MSE= </a:t>
                          </a:r>
                        </a:p>
                        <a:p>
                          <a:r>
                            <a:rPr lang="en-US" dirty="0"/>
                            <a:t>12/6 =2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2934553"/>
                  </p:ext>
                </p:extLst>
              </p:nvPr>
            </p:nvGraphicFramePr>
            <p:xfrm>
              <a:off x="3051014" y="2237960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48327" t="-103774" r="-124535" b="-1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19617" t="-103774" r="-60287" b="-11320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718852" t="-52133" r="-3279" b="-71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de-DE" sz="180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48327" t="-205714" r="-124535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MSE= </a:t>
                          </a:r>
                        </a:p>
                        <a:p>
                          <a:r>
                            <a:rPr lang="en-US" dirty="0"/>
                            <a:t>12/6 =2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E0F17FF-B1BE-4C8E-B22D-F16EABE8DAC4}"/>
              </a:ext>
            </a:extLst>
          </p:cNvPr>
          <p:cNvSpPr txBox="1">
            <a:spLocks/>
          </p:cNvSpPr>
          <p:nvPr/>
        </p:nvSpPr>
        <p:spPr>
          <a:xfrm>
            <a:off x="3869791" y="1437860"/>
            <a:ext cx="11277600" cy="1600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4: Calculate the f-ratio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AE380F-106E-4B57-B8ED-BF63BB67DD87}"/>
              </a:ext>
            </a:extLst>
          </p:cNvPr>
          <p:cNvSpPr txBox="1">
            <a:spLocks/>
          </p:cNvSpPr>
          <p:nvPr/>
        </p:nvSpPr>
        <p:spPr>
          <a:xfrm>
            <a:off x="1295400" y="444969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</a:t>
            </a:r>
            <a:r>
              <a:rPr kumimoji="0" lang="de-DE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(2,6) =  ?  (</a:t>
            </a:r>
            <a:r>
              <a:rPr kumimoji="0" lang="de-DE" sz="4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for</a:t>
            </a:r>
            <a:r>
              <a:rPr kumimoji="0" lang="de-DE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 p &lt; 0.05) </a:t>
            </a:r>
          </a:p>
        </p:txBody>
      </p:sp>
    </p:spTree>
    <p:extLst>
      <p:ext uri="{BB962C8B-B14F-4D97-AF65-F5344CB8AC3E}">
        <p14:creationId xmlns:p14="http://schemas.microsoft.com/office/powerpoint/2010/main" val="337490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AN</a:t>
            </a:r>
            <a:r>
              <a:rPr lang="de-DE" dirty="0" err="1"/>
              <a:t>alysis</a:t>
            </a:r>
            <a:r>
              <a:rPr lang="de-DE" dirty="0"/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O</a:t>
            </a:r>
            <a:r>
              <a:rPr lang="de-DE" dirty="0" err="1"/>
              <a:t>f</a:t>
            </a:r>
            <a:r>
              <a:rPr lang="de-DE" dirty="0"/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VA</a:t>
            </a:r>
            <a:r>
              <a:rPr lang="de-DE" dirty="0" err="1"/>
              <a:t>riance</a:t>
            </a:r>
            <a:r>
              <a:rPr lang="de-DE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AC0F94-A866-4C1C-9FAA-1B7505C5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76" y="1733751"/>
            <a:ext cx="11277600" cy="1600200"/>
          </a:xfrm>
        </p:spPr>
        <p:txBody>
          <a:bodyPr>
            <a:normAutofit/>
          </a:bodyPr>
          <a:lstStyle/>
          <a:p>
            <a:r>
              <a:rPr lang="en-US" sz="2400" dirty="0"/>
              <a:t>Statistical method that is trying to </a:t>
            </a:r>
            <a:br>
              <a:rPr lang="en-US" sz="2400" dirty="0"/>
            </a:br>
            <a:r>
              <a:rPr lang="en-US" sz="2400" dirty="0"/>
              <a:t>explain the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Variance</a:t>
            </a:r>
            <a:r>
              <a:rPr lang="en-US" sz="2400" dirty="0"/>
              <a:t> in our DV(=target variable)</a:t>
            </a:r>
            <a:endParaRPr lang="de-DE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EB9A1F-9A25-4434-AE6E-18EE7F544A71}"/>
              </a:ext>
            </a:extLst>
          </p:cNvPr>
          <p:cNvSpPr txBox="1">
            <a:spLocks/>
          </p:cNvSpPr>
          <p:nvPr/>
        </p:nvSpPr>
        <p:spPr>
          <a:xfrm>
            <a:off x="701842" y="3387035"/>
            <a:ext cx="11277600" cy="838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BC451B">
                    <a:lumMod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Smoking: Independent variable (that is trying to explain the variance)</a:t>
            </a:r>
            <a:endParaRPr kumimoji="0" lang="de-DE" sz="24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BC451B">
                  <a:lumMod val="75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F0D430-827C-4763-9AC3-988BD794F510}"/>
              </a:ext>
            </a:extLst>
          </p:cNvPr>
          <p:cNvSpPr txBox="1">
            <a:spLocks/>
          </p:cNvSpPr>
          <p:nvPr/>
        </p:nvSpPr>
        <p:spPr>
          <a:xfrm>
            <a:off x="401344" y="2781173"/>
            <a:ext cx="11277600" cy="1600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3BA68">
                    <a:lumMod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Example: Influence of smoking on aggressiveness. </a:t>
            </a:r>
            <a:endParaRPr kumimoji="0" lang="de-DE" sz="24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3BA68">
                  <a:lumMod val="75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AAF8D3-CFC3-44E6-BAD1-002A007687E0}"/>
              </a:ext>
            </a:extLst>
          </p:cNvPr>
          <p:cNvSpPr txBox="1">
            <a:spLocks/>
          </p:cNvSpPr>
          <p:nvPr/>
        </p:nvSpPr>
        <p:spPr>
          <a:xfrm>
            <a:off x="706655" y="3969702"/>
            <a:ext cx="11370644" cy="102749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Factors:</a:t>
            </a: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BC451B">
                    <a:lumMod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  The independent variables (=Smoking) </a:t>
            </a:r>
          </a:p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BC451B">
                    <a:lumMod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		</a:t>
            </a:r>
            <a:endParaRPr kumimoji="0" lang="de-DE" sz="24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BC451B">
                  <a:lumMod val="75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84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51014" y="2237960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= 3 – 1 = 2</a:t>
                          </a:r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MSC= 6/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de-DE" dirty="0"/>
                            <a:t> = 3</a:t>
                          </a: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200" dirty="0">
                            <a:latin typeface="Cambria Math" panose="02040503050406030204" pitchFamily="18" charset="0"/>
                          </a:endParaRPr>
                        </a:p>
                        <a:p>
                          <a:endParaRPr lang="en-US" sz="1200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=1.5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de-DE" sz="180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= 9 </a:t>
                          </a:r>
                          <a:r>
                            <a:rPr lang="en-US" sz="1400" dirty="0"/>
                            <a:t>–</a:t>
                          </a: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3 = 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MSE= </a:t>
                          </a:r>
                        </a:p>
                        <a:p>
                          <a:r>
                            <a:rPr lang="en-US" dirty="0"/>
                            <a:t>12/6 =2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51014" y="2237960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48327" t="-103774" r="-124535" b="-1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19617" t="-103774" r="-60287" b="-11320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718852" t="-52133" r="-3279" b="-71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de-DE" sz="180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48327" t="-205714" r="-124535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MSE= </a:t>
                          </a:r>
                        </a:p>
                        <a:p>
                          <a:r>
                            <a:rPr lang="en-US" dirty="0"/>
                            <a:t>12/6 =2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E0F17FF-B1BE-4C8E-B22D-F16EABE8DAC4}"/>
              </a:ext>
            </a:extLst>
          </p:cNvPr>
          <p:cNvSpPr txBox="1">
            <a:spLocks/>
          </p:cNvSpPr>
          <p:nvPr/>
        </p:nvSpPr>
        <p:spPr>
          <a:xfrm>
            <a:off x="3869791" y="1437860"/>
            <a:ext cx="11277600" cy="1600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4: Calculate the f-ratio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AE380F-106E-4B57-B8ED-BF63BB67DD87}"/>
              </a:ext>
            </a:extLst>
          </p:cNvPr>
          <p:cNvSpPr txBox="1">
            <a:spLocks/>
          </p:cNvSpPr>
          <p:nvPr/>
        </p:nvSpPr>
        <p:spPr>
          <a:xfrm>
            <a:off x="1295400" y="444969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</a:t>
            </a:r>
            <a:r>
              <a:rPr kumimoji="0" lang="de-DE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(2,6) =  5.14  (</a:t>
            </a:r>
            <a:r>
              <a:rPr kumimoji="0" lang="de-DE" sz="4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for</a:t>
            </a:r>
            <a:r>
              <a:rPr kumimoji="0" lang="de-DE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 p &lt; 0.05) </a:t>
            </a:r>
          </a:p>
        </p:txBody>
      </p:sp>
    </p:spTree>
    <p:extLst>
      <p:ext uri="{BB962C8B-B14F-4D97-AF65-F5344CB8AC3E}">
        <p14:creationId xmlns:p14="http://schemas.microsoft.com/office/powerpoint/2010/main" val="2618187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051014" y="2237960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F-ratio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= 3 – 1 = 2</a:t>
                          </a:r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MSC= 6/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de-DE" dirty="0"/>
                            <a:t> = 3</a:t>
                          </a: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200" dirty="0">
                            <a:latin typeface="Cambria Math" panose="02040503050406030204" pitchFamily="18" charset="0"/>
                          </a:endParaRPr>
                        </a:p>
                        <a:p>
                          <a:endParaRPr lang="en-US" sz="1200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=1.5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de-DE" sz="180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= 9 </a:t>
                          </a:r>
                          <a:r>
                            <a:rPr lang="en-US" sz="1400" dirty="0"/>
                            <a:t>–</a:t>
                          </a: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3 = 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MSE= </a:t>
                          </a:r>
                        </a:p>
                        <a:p>
                          <a:r>
                            <a:rPr lang="en-US" dirty="0"/>
                            <a:t>12/6 =2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7637847"/>
                  </p:ext>
                </p:extLst>
              </p:nvPr>
            </p:nvGraphicFramePr>
            <p:xfrm>
              <a:off x="3051014" y="2237960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F-ratio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48327" t="-103774" r="-124535" b="-1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19617" t="-103774" r="-60287" b="-11320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718852" t="-52133" r="-3279" b="-71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de-DE" sz="180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48327" t="-205714" r="-124535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MSE= </a:t>
                          </a:r>
                        </a:p>
                        <a:p>
                          <a:r>
                            <a:rPr lang="en-US" dirty="0"/>
                            <a:t>12/6 =2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E0F17FF-B1BE-4C8E-B22D-F16EABE8DAC4}"/>
              </a:ext>
            </a:extLst>
          </p:cNvPr>
          <p:cNvSpPr txBox="1">
            <a:spLocks/>
          </p:cNvSpPr>
          <p:nvPr/>
        </p:nvSpPr>
        <p:spPr>
          <a:xfrm>
            <a:off x="3276600" y="1415220"/>
            <a:ext cx="11277600" cy="1600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5: Compare the calculated f-ratio with table value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AE380F-106E-4B57-B8ED-BF63BB67DD87}"/>
              </a:ext>
            </a:extLst>
          </p:cNvPr>
          <p:cNvSpPr txBox="1">
            <a:spLocks/>
          </p:cNvSpPr>
          <p:nvPr/>
        </p:nvSpPr>
        <p:spPr>
          <a:xfrm>
            <a:off x="1295400" y="444969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</a:t>
            </a:r>
            <a:r>
              <a:rPr kumimoji="0" lang="de-DE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(2,6) =  5.14  (</a:t>
            </a:r>
            <a:r>
              <a:rPr kumimoji="0" lang="de-DE" sz="4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for</a:t>
            </a:r>
            <a:r>
              <a:rPr kumimoji="0" lang="de-DE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 p &lt; 0.05)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418999-C573-40B6-B8AB-6A08A628B6E6}"/>
              </a:ext>
            </a:extLst>
          </p:cNvPr>
          <p:cNvSpPr txBox="1">
            <a:spLocks/>
          </p:cNvSpPr>
          <p:nvPr/>
        </p:nvSpPr>
        <p:spPr>
          <a:xfrm>
            <a:off x="901095" y="545272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Calculated value = 1.5</a:t>
            </a:r>
            <a:endParaRPr kumimoji="0" lang="de-DE" sz="40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8078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51014" y="2237960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F-ratio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= 3 – 1 = 2</a:t>
                          </a:r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MSC= 6/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de-DE" dirty="0"/>
                            <a:t> = 3</a:t>
                          </a: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200" dirty="0">
                            <a:latin typeface="Cambria Math" panose="02040503050406030204" pitchFamily="18" charset="0"/>
                          </a:endParaRPr>
                        </a:p>
                        <a:p>
                          <a:endParaRPr lang="en-US" sz="1200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=1.5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de-DE" sz="180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= 9 </a:t>
                          </a:r>
                          <a:r>
                            <a:rPr lang="en-US" sz="1400" dirty="0"/>
                            <a:t>–</a:t>
                          </a: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3 = 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MSE= </a:t>
                          </a:r>
                        </a:p>
                        <a:p>
                          <a:r>
                            <a:rPr lang="en-US" dirty="0"/>
                            <a:t>12/6 =2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51014" y="2237960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F-ratio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48327" t="-103774" r="-124535" b="-1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19617" t="-103774" r="-60287" b="-11320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718852" t="-52133" r="-3279" b="-71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de-DE" sz="180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48327" t="-205714" r="-124535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MSE= </a:t>
                          </a:r>
                        </a:p>
                        <a:p>
                          <a:r>
                            <a:rPr lang="en-US" dirty="0"/>
                            <a:t>12/6 =2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E0F17FF-B1BE-4C8E-B22D-F16EABE8DAC4}"/>
              </a:ext>
            </a:extLst>
          </p:cNvPr>
          <p:cNvSpPr txBox="1">
            <a:spLocks/>
          </p:cNvSpPr>
          <p:nvPr/>
        </p:nvSpPr>
        <p:spPr>
          <a:xfrm>
            <a:off x="3276600" y="1415220"/>
            <a:ext cx="11277600" cy="1600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5: Compare the calculated f-ratio with table value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AE380F-106E-4B57-B8ED-BF63BB67DD87}"/>
              </a:ext>
            </a:extLst>
          </p:cNvPr>
          <p:cNvSpPr txBox="1">
            <a:spLocks/>
          </p:cNvSpPr>
          <p:nvPr/>
        </p:nvSpPr>
        <p:spPr>
          <a:xfrm>
            <a:off x="1295400" y="444969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3BA68">
                    <a:lumMod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</a:t>
            </a:r>
            <a:r>
              <a:rPr kumimoji="0" lang="de-DE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3BA68">
                    <a:lumMod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(2,6) =  5.14  (</a:t>
            </a:r>
            <a:r>
              <a:rPr kumimoji="0" lang="de-DE" sz="4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3BA68">
                    <a:lumMod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for</a:t>
            </a:r>
            <a:r>
              <a:rPr kumimoji="0" lang="de-DE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3BA68">
                    <a:lumMod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 p &lt; 0.05)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418999-C573-40B6-B8AB-6A08A628B6E6}"/>
              </a:ext>
            </a:extLst>
          </p:cNvPr>
          <p:cNvSpPr txBox="1">
            <a:spLocks/>
          </p:cNvSpPr>
          <p:nvPr/>
        </p:nvSpPr>
        <p:spPr>
          <a:xfrm>
            <a:off x="901095" y="545272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BC451B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Calculated value = 1.5</a:t>
            </a:r>
            <a:endParaRPr kumimoji="0" lang="de-DE" sz="40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BC451B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80211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51014" y="2237960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F-ratio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= 3 – 1 = 2</a:t>
                          </a:r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MSC= 6/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de-DE" dirty="0"/>
                            <a:t> = 3</a:t>
                          </a: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200" dirty="0">
                            <a:latin typeface="Cambria Math" panose="02040503050406030204" pitchFamily="18" charset="0"/>
                          </a:endParaRPr>
                        </a:p>
                        <a:p>
                          <a:endParaRPr lang="en-US" sz="1200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=1.5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de-DE" sz="180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= 9 </a:t>
                          </a:r>
                          <a:r>
                            <a:rPr lang="en-US" sz="1400" dirty="0"/>
                            <a:t>–</a:t>
                          </a: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3 = 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MSE= </a:t>
                          </a:r>
                        </a:p>
                        <a:p>
                          <a:r>
                            <a:rPr lang="en-US" dirty="0"/>
                            <a:t>12/6 =2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51014" y="2237960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F-ratio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48327" t="-103774" r="-124535" b="-1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19617" t="-103774" r="-60287" b="-11320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718852" t="-52133" r="-3279" b="-71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de-DE" sz="180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48327" t="-205714" r="-124535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MSE= </a:t>
                          </a:r>
                        </a:p>
                        <a:p>
                          <a:r>
                            <a:rPr lang="en-US" dirty="0"/>
                            <a:t>12/6 =2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E0F17FF-B1BE-4C8E-B22D-F16EABE8DAC4}"/>
              </a:ext>
            </a:extLst>
          </p:cNvPr>
          <p:cNvSpPr txBox="1">
            <a:spLocks/>
          </p:cNvSpPr>
          <p:nvPr/>
        </p:nvSpPr>
        <p:spPr>
          <a:xfrm>
            <a:off x="3276600" y="1415220"/>
            <a:ext cx="11277600" cy="1600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5: Compare the calculated f-ratio with table value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AE380F-106E-4B57-B8ED-BF63BB67DD87}"/>
              </a:ext>
            </a:extLst>
          </p:cNvPr>
          <p:cNvSpPr txBox="1">
            <a:spLocks/>
          </p:cNvSpPr>
          <p:nvPr/>
        </p:nvSpPr>
        <p:spPr>
          <a:xfrm>
            <a:off x="2057400" y="481611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3BA68">
                    <a:lumMod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5.14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418999-C573-40B6-B8AB-6A08A628B6E6}"/>
              </a:ext>
            </a:extLst>
          </p:cNvPr>
          <p:cNvSpPr txBox="1">
            <a:spLocks/>
          </p:cNvSpPr>
          <p:nvPr/>
        </p:nvSpPr>
        <p:spPr>
          <a:xfrm>
            <a:off x="25400" y="481611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BC451B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1.5</a:t>
            </a:r>
            <a:endParaRPr kumimoji="0" lang="de-DE" sz="40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BC451B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B9065A-527F-46DA-8777-60BC085E0388}"/>
              </a:ext>
            </a:extLst>
          </p:cNvPr>
          <p:cNvSpPr/>
          <p:nvPr/>
        </p:nvSpPr>
        <p:spPr>
          <a:xfrm>
            <a:off x="6019800" y="5039725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&lt;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BDD39-FEF7-4524-A6B6-59505119CBAC}"/>
              </a:ext>
            </a:extLst>
          </p:cNvPr>
          <p:cNvSpPr/>
          <p:nvPr/>
        </p:nvSpPr>
        <p:spPr>
          <a:xfrm>
            <a:off x="6705600" y="5774224"/>
            <a:ext cx="148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Critical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value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D3BA68">
                  <a:lumMod val="75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421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51014" y="2237960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F-ratio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= 3 – 1 = 2</a:t>
                          </a:r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MSC= 6/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de-DE" dirty="0"/>
                            <a:t> = 3</a:t>
                          </a: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sz="1200" dirty="0">
                            <a:latin typeface="Cambria Math" panose="02040503050406030204" pitchFamily="18" charset="0"/>
                          </a:endParaRPr>
                        </a:p>
                        <a:p>
                          <a:endParaRPr lang="en-US" sz="1200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=1.5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de-DE" sz="180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= 9 </a:t>
                          </a:r>
                          <a:r>
                            <a:rPr lang="en-US" sz="1400" dirty="0"/>
                            <a:t>–</a:t>
                          </a: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3 = 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MSE= </a:t>
                          </a:r>
                        </a:p>
                        <a:p>
                          <a:r>
                            <a:rPr lang="en-US" dirty="0"/>
                            <a:t>12/6 =2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2DA11B1-A931-4401-8BB1-5613A9AC9D6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51014" y="2237960"/>
              <a:ext cx="6079324" cy="1920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6868">
                      <a:extLst>
                        <a:ext uri="{9D8B030D-6E8A-4147-A177-3AD203B41FA5}">
                          <a16:colId xmlns:a16="http://schemas.microsoft.com/office/drawing/2014/main" val="1339627966"/>
                        </a:ext>
                      </a:extLst>
                    </a:gridCol>
                    <a:gridCol w="1016071">
                      <a:extLst>
                        <a:ext uri="{9D8B030D-6E8A-4147-A177-3AD203B41FA5}">
                          <a16:colId xmlns:a16="http://schemas.microsoft.com/office/drawing/2014/main" val="4106857415"/>
                        </a:ext>
                      </a:extLst>
                    </a:gridCol>
                    <a:gridCol w="1641346">
                      <a:extLst>
                        <a:ext uri="{9D8B030D-6E8A-4147-A177-3AD203B41FA5}">
                          <a16:colId xmlns:a16="http://schemas.microsoft.com/office/drawing/2014/main" val="974091398"/>
                        </a:ext>
                      </a:extLst>
                    </a:gridCol>
                    <a:gridCol w="1269715">
                      <a:extLst>
                        <a:ext uri="{9D8B030D-6E8A-4147-A177-3AD203B41FA5}">
                          <a16:colId xmlns:a16="http://schemas.microsoft.com/office/drawing/2014/main" val="1595052193"/>
                        </a:ext>
                      </a:extLst>
                    </a:gridCol>
                    <a:gridCol w="745324">
                      <a:extLst>
                        <a:ext uri="{9D8B030D-6E8A-4147-A177-3AD203B41FA5}">
                          <a16:colId xmlns:a16="http://schemas.microsoft.com/office/drawing/2014/main" val="203569526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Calculation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sum of squares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F-ratio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84604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Between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48327" t="-103774" r="-124535" b="-1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19617" t="-103774" r="-60287" b="-11320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718852" t="-52133" r="-3279" b="-71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012084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Within Samples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de-DE" sz="1800" kern="1200" dirty="0">
                            <a:solidFill>
                              <a:schemeClr val="accen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48327" t="-205714" r="-124535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MSE= </a:t>
                          </a:r>
                        </a:p>
                        <a:p>
                          <a:r>
                            <a:rPr lang="en-US" dirty="0"/>
                            <a:t>12/6 =2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7534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E0F17FF-B1BE-4C8E-B22D-F16EABE8DAC4}"/>
              </a:ext>
            </a:extLst>
          </p:cNvPr>
          <p:cNvSpPr txBox="1">
            <a:spLocks/>
          </p:cNvSpPr>
          <p:nvPr/>
        </p:nvSpPr>
        <p:spPr>
          <a:xfrm>
            <a:off x="3276600" y="1415220"/>
            <a:ext cx="11277600" cy="1600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5: Compare the calculated f-ratio with table value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AE380F-106E-4B57-B8ED-BF63BB67DD87}"/>
              </a:ext>
            </a:extLst>
          </p:cNvPr>
          <p:cNvSpPr txBox="1">
            <a:spLocks/>
          </p:cNvSpPr>
          <p:nvPr/>
        </p:nvSpPr>
        <p:spPr>
          <a:xfrm>
            <a:off x="2057400" y="463853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3BA68">
                    <a:lumMod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5.14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418999-C573-40B6-B8AB-6A08A628B6E6}"/>
              </a:ext>
            </a:extLst>
          </p:cNvPr>
          <p:cNvSpPr txBox="1">
            <a:spLocks/>
          </p:cNvSpPr>
          <p:nvPr/>
        </p:nvSpPr>
        <p:spPr>
          <a:xfrm>
            <a:off x="0" y="463853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BC451B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1.5</a:t>
            </a:r>
            <a:endParaRPr kumimoji="0" lang="de-DE" sz="40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BC451B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B9065A-527F-46DA-8777-60BC085E0388}"/>
              </a:ext>
            </a:extLst>
          </p:cNvPr>
          <p:cNvSpPr/>
          <p:nvPr/>
        </p:nvSpPr>
        <p:spPr>
          <a:xfrm>
            <a:off x="5994400" y="4862145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&lt;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BDD39-FEF7-4524-A6B6-59505119CBAC}"/>
              </a:ext>
            </a:extLst>
          </p:cNvPr>
          <p:cNvSpPr/>
          <p:nvPr/>
        </p:nvSpPr>
        <p:spPr>
          <a:xfrm>
            <a:off x="7848600" y="4968043"/>
            <a:ext cx="148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Critical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3BA68">
                    <a:lumMod val="75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value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D3BA68">
                  <a:lumMod val="75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896E5A-3CFF-4D51-A5F2-2D793904FCF6}"/>
                  </a:ext>
                </a:extLst>
              </p:cNvPr>
              <p:cNvSpPr/>
              <p:nvPr/>
            </p:nvSpPr>
            <p:spPr>
              <a:xfrm>
                <a:off x="5244795" y="5695098"/>
                <a:ext cx="26159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=&gt; Don't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>
                                <a:lumMod val="85000"/>
                              </a:prst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>
                                <a:lumMod val="85000"/>
                              </a:prst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>
                                <a:lumMod val="85000"/>
                              </a:prst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896E5A-3CFF-4D51-A5F2-2D793904F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95" y="5695098"/>
                <a:ext cx="2615973" cy="461665"/>
              </a:xfrm>
              <a:prstGeom prst="rect">
                <a:avLst/>
              </a:prstGeom>
              <a:blipFill>
                <a:blip r:embed="rId3"/>
                <a:stretch>
                  <a:fillRect l="-3730" t="-11842" b="-355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2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8B628A-ACE5-45B0-BAF2-C788036A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-253742" y="6898670"/>
            <a:ext cx="113294" cy="72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55B9A1-3552-4B7A-914E-E6F033CA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-8686800"/>
            <a:ext cx="5548312" cy="1179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4122E3-7732-4806-A3BA-81EB70FFC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31000" y="-2813388"/>
            <a:ext cx="7289591" cy="68011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CBBC76-CC4E-4586-A111-0276E433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79" y="101981"/>
            <a:ext cx="10353762" cy="970450"/>
          </a:xfrm>
        </p:spPr>
        <p:txBody>
          <a:bodyPr/>
          <a:lstStyle/>
          <a:p>
            <a:r>
              <a:rPr lang="en-US" dirty="0"/>
              <a:t>F</a:t>
            </a:r>
            <a:r>
              <a:rPr lang="de-DE" dirty="0"/>
              <a:t>-Distribution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167C81-B555-4B7F-B647-6E123367E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0576" y="3429000"/>
            <a:ext cx="6796576" cy="289885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B34E123-3AF2-4881-A55E-696AED038502}"/>
              </a:ext>
            </a:extLst>
          </p:cNvPr>
          <p:cNvSpPr txBox="1">
            <a:spLocks/>
          </p:cNvSpPr>
          <p:nvPr/>
        </p:nvSpPr>
        <p:spPr>
          <a:xfrm>
            <a:off x="1076238" y="244585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</a:t>
            </a:r>
            <a:r>
              <a:rPr kumimoji="0" lang="de-DE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(2,6) =  5.14  (</a:t>
            </a:r>
            <a:r>
              <a:rPr kumimoji="0" lang="de-DE" sz="4000" b="0" i="0" u="none" strike="noStrike" kern="1200" cap="none" spc="0" normalizeH="0" baseline="0" noProof="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for</a:t>
            </a:r>
            <a:r>
              <a:rPr kumimoji="0" lang="de-DE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 p &lt; 0.05)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54F7BF0-5D26-4203-B3AC-67BDA1A821F9}"/>
              </a:ext>
            </a:extLst>
          </p:cNvPr>
          <p:cNvCxnSpPr/>
          <p:nvPr/>
        </p:nvCxnSpPr>
        <p:spPr>
          <a:xfrm>
            <a:off x="2057400" y="5638800"/>
            <a:ext cx="0" cy="30480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482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8B628A-ACE5-45B0-BAF2-C788036A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-253742" y="6898670"/>
            <a:ext cx="113294" cy="72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55B9A1-3552-4B7A-914E-E6F033CA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-8686800"/>
            <a:ext cx="5548312" cy="1179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4122E3-7732-4806-A3BA-81EB70FFC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31000" y="-2813388"/>
            <a:ext cx="7289591" cy="68011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CBBC76-CC4E-4586-A111-0276E433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79" y="101981"/>
            <a:ext cx="10353762" cy="970450"/>
          </a:xfrm>
        </p:spPr>
        <p:txBody>
          <a:bodyPr/>
          <a:lstStyle/>
          <a:p>
            <a:r>
              <a:rPr lang="en-US" dirty="0"/>
              <a:t>F</a:t>
            </a:r>
            <a:r>
              <a:rPr lang="de-DE" dirty="0"/>
              <a:t>-Distribution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167C81-B555-4B7F-B647-6E123367E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0576" y="3429000"/>
            <a:ext cx="6796576" cy="289885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B34E123-3AF2-4881-A55E-696AED038502}"/>
              </a:ext>
            </a:extLst>
          </p:cNvPr>
          <p:cNvSpPr txBox="1">
            <a:spLocks/>
          </p:cNvSpPr>
          <p:nvPr/>
        </p:nvSpPr>
        <p:spPr>
          <a:xfrm>
            <a:off x="3581400" y="1828800"/>
            <a:ext cx="10353762" cy="18288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marR="0" lvl="0" indent="-57150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BC451B">
                    <a:lumMod val="20000"/>
                    <a:lumOff val="8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How a one-way ANOVA test works</a:t>
            </a:r>
          </a:p>
          <a:p>
            <a:pPr marL="571500" marR="0" lvl="0" indent="-57150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How we calculate the f-ratio</a:t>
            </a:r>
          </a:p>
          <a:p>
            <a:pPr marL="571500" marR="0" lvl="0" indent="-57150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BC451B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How we interpret the results</a:t>
            </a:r>
          </a:p>
          <a:p>
            <a:pPr marL="571500" marR="0" lvl="0" indent="-5715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de-DE" sz="28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j-ea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54F7BF0-5D26-4203-B3AC-67BDA1A821F9}"/>
              </a:ext>
            </a:extLst>
          </p:cNvPr>
          <p:cNvCxnSpPr/>
          <p:nvPr/>
        </p:nvCxnSpPr>
        <p:spPr>
          <a:xfrm>
            <a:off x="2057400" y="5638800"/>
            <a:ext cx="0" cy="30480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9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E9D10B-718A-474A-8C07-2140F6EB6706}"/>
              </a:ext>
            </a:extLst>
          </p:cNvPr>
          <p:cNvGraphicFramePr>
            <a:graphicFrameLocks noGrp="1"/>
          </p:cNvGraphicFramePr>
          <p:nvPr/>
        </p:nvGraphicFramePr>
        <p:xfrm>
          <a:off x="3886200" y="2209800"/>
          <a:ext cx="4038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78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E9D10B-718A-474A-8C07-2140F6EB6706}"/>
              </a:ext>
            </a:extLst>
          </p:cNvPr>
          <p:cNvGraphicFramePr>
            <a:graphicFrameLocks noGrp="1"/>
          </p:cNvGraphicFramePr>
          <p:nvPr/>
        </p:nvGraphicFramePr>
        <p:xfrm>
          <a:off x="3886200" y="2209800"/>
          <a:ext cx="4038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48D400E-21C2-4F58-971A-85CE035440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33600" y="4648200"/>
                <a:ext cx="11277600" cy="2036690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𝑇𝑤𝑜</m:t>
                    </m:r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𝑤𝑎𝑦</m:t>
                    </m:r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</m:t>
                    </m:r>
                  </m:oMath>
                </a14:m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Finding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the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influence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two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factors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(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smoking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&amp;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age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48D400E-21C2-4F58-971A-85CE03544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4648200"/>
                <a:ext cx="11277600" cy="20366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8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E9D10B-718A-474A-8C07-2140F6EB6706}"/>
              </a:ext>
            </a:extLst>
          </p:cNvPr>
          <p:cNvGraphicFramePr>
            <a:graphicFrameLocks noGrp="1"/>
          </p:cNvGraphicFramePr>
          <p:nvPr/>
        </p:nvGraphicFramePr>
        <p:xfrm>
          <a:off x="3886200" y="2209800"/>
          <a:ext cx="4038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48D400E-21C2-4F58-971A-85CE035440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33600" y="4648200"/>
                <a:ext cx="11277600" cy="2036690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𝑇𝑤𝑜</m:t>
                    </m:r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𝑤𝑎𝑦</m:t>
                    </m:r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</m:t>
                    </m:r>
                  </m:oMath>
                </a14:m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Finding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the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influence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two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factors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(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smoking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&amp;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age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48D400E-21C2-4F58-971A-85CE03544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4648200"/>
                <a:ext cx="11277600" cy="20366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0750B91-A09B-4325-922E-53E6D04CBC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33600" y="5246133"/>
                <a:ext cx="11277600" cy="2036690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200" b="0" i="1" u="none" strike="noStrike" kern="1200" cap="none" spc="0" normalizeH="0" baseline="0" noProof="0" dirty="0" smtClean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277">
                              <a:lumMod val="60000"/>
                              <a:lumOff val="40000"/>
                            </a:srgbClr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𝐸𝑓𝑓𝑒𝑐𝑡𝑠</m:t>
                      </m:r>
                      <m:r>
                        <a:rPr kumimoji="0" lang="en-US" sz="2200" b="0" i="1" u="none" strike="noStrike" kern="1200" cap="none" spc="0" normalizeH="0" baseline="0" noProof="0" dirty="0" smtClean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277">
                              <a:lumMod val="60000"/>
                              <a:lumOff val="40000"/>
                            </a:srgbClr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de-DE" sz="22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AD9277">
                      <a:lumMod val="60000"/>
                      <a:lumOff val="40000"/>
                    </a:srgbClr>
                  </a:solidFill>
                  <a:effectLst>
                    <a:outerShdw blurRad="9525" dist="25400" dir="14640000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0750B91-A09B-4325-922E-53E6D04CB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5246133"/>
                <a:ext cx="11277600" cy="20366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089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AN</a:t>
            </a:r>
            <a:r>
              <a:rPr lang="de-DE" dirty="0" err="1"/>
              <a:t>alysis</a:t>
            </a:r>
            <a:r>
              <a:rPr lang="de-DE" dirty="0"/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O</a:t>
            </a:r>
            <a:r>
              <a:rPr lang="de-DE" dirty="0" err="1"/>
              <a:t>f</a:t>
            </a:r>
            <a:r>
              <a:rPr lang="de-DE" dirty="0"/>
              <a:t>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VA</a:t>
            </a:r>
            <a:r>
              <a:rPr lang="de-DE" dirty="0" err="1"/>
              <a:t>riance</a:t>
            </a:r>
            <a:r>
              <a:rPr lang="de-DE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AC0F94-A866-4C1C-9FAA-1B7505C5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76" y="1733751"/>
            <a:ext cx="11277600" cy="1600200"/>
          </a:xfrm>
        </p:spPr>
        <p:txBody>
          <a:bodyPr>
            <a:normAutofit/>
          </a:bodyPr>
          <a:lstStyle/>
          <a:p>
            <a:r>
              <a:rPr lang="en-US" sz="2400" dirty="0"/>
              <a:t>Statistical method that is trying to </a:t>
            </a:r>
            <a:br>
              <a:rPr lang="en-US" sz="2400" dirty="0"/>
            </a:br>
            <a:r>
              <a:rPr lang="en-US" sz="2400" dirty="0"/>
              <a:t>explain the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Variance</a:t>
            </a:r>
            <a:r>
              <a:rPr lang="en-US" sz="2400" dirty="0"/>
              <a:t> in our DV(=target variable)</a:t>
            </a:r>
            <a:endParaRPr lang="de-DE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EB9A1F-9A25-4434-AE6E-18EE7F544A71}"/>
              </a:ext>
            </a:extLst>
          </p:cNvPr>
          <p:cNvSpPr txBox="1">
            <a:spLocks/>
          </p:cNvSpPr>
          <p:nvPr/>
        </p:nvSpPr>
        <p:spPr>
          <a:xfrm>
            <a:off x="701842" y="3387035"/>
            <a:ext cx="11277600" cy="838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BC451B">
                    <a:lumMod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Smoking: Independent variable (that is trying to explain the variance)</a:t>
            </a:r>
            <a:endParaRPr kumimoji="0" lang="de-DE" sz="24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BC451B">
                  <a:lumMod val="75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F0D430-827C-4763-9AC3-988BD794F510}"/>
              </a:ext>
            </a:extLst>
          </p:cNvPr>
          <p:cNvSpPr txBox="1">
            <a:spLocks/>
          </p:cNvSpPr>
          <p:nvPr/>
        </p:nvSpPr>
        <p:spPr>
          <a:xfrm>
            <a:off x="401344" y="2781173"/>
            <a:ext cx="11277600" cy="1600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3BA68">
                    <a:lumMod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Example: Influence of smoking on aggressiveness. </a:t>
            </a:r>
            <a:endParaRPr kumimoji="0" lang="de-DE" sz="24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3BA68">
                  <a:lumMod val="75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AAF8D3-CFC3-44E6-BAD1-002A007687E0}"/>
              </a:ext>
            </a:extLst>
          </p:cNvPr>
          <p:cNvSpPr txBox="1">
            <a:spLocks/>
          </p:cNvSpPr>
          <p:nvPr/>
        </p:nvSpPr>
        <p:spPr>
          <a:xfrm>
            <a:off x="706655" y="3969702"/>
            <a:ext cx="11370644" cy="102749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Factors:</a:t>
            </a: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BC451B">
                    <a:lumMod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  The independent variables (=Smoking) </a:t>
            </a:r>
          </a:p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BC451B">
                    <a:lumMod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		</a:t>
            </a:r>
            <a:endParaRPr kumimoji="0" lang="de-DE" sz="24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BC451B">
                  <a:lumMod val="75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91BD3A-4EB9-46A4-9EC9-FC2343C83D7E}"/>
              </a:ext>
            </a:extLst>
          </p:cNvPr>
          <p:cNvSpPr txBox="1">
            <a:spLocks/>
          </p:cNvSpPr>
          <p:nvPr/>
        </p:nvSpPr>
        <p:spPr>
          <a:xfrm>
            <a:off x="701842" y="5066117"/>
            <a:ext cx="11370644" cy="102749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Levels:</a:t>
            </a: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BC451B">
                    <a:lumMod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 characteristics of IV:</a:t>
            </a:r>
          </a:p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BC451B">
                    <a:lumMod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		Non-smoker (1)    weak smoker (2)   strong smoker (3)</a:t>
            </a:r>
            <a:endParaRPr kumimoji="0" lang="de-DE" sz="24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BC451B">
                  <a:lumMod val="75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97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E9D10B-718A-474A-8C07-2140F6EB6706}"/>
              </a:ext>
            </a:extLst>
          </p:cNvPr>
          <p:cNvGraphicFramePr>
            <a:graphicFrameLocks noGrp="1"/>
          </p:cNvGraphicFramePr>
          <p:nvPr/>
        </p:nvGraphicFramePr>
        <p:xfrm>
          <a:off x="3886200" y="2209800"/>
          <a:ext cx="4038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48D400E-21C2-4F58-971A-85CE035440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33600" y="4648200"/>
                <a:ext cx="11277600" cy="2036690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𝑇𝑤𝑜</m:t>
                    </m:r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𝑤𝑎𝑦</m:t>
                    </m:r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</m:t>
                    </m:r>
                  </m:oMath>
                </a14:m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Finding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the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influence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multiple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factors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(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smoking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&amp;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age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48D400E-21C2-4F58-971A-85CE03544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4648200"/>
                <a:ext cx="11277600" cy="20366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0750B91-A09B-4325-922E-53E6D04CBC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33600" y="5246133"/>
                <a:ext cx="11277600" cy="2036690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200" b="0" i="1" u="none" strike="noStrike" kern="1200" cap="none" spc="0" normalizeH="0" baseline="0" noProof="0" dirty="0" smtClean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277">
                              <a:lumMod val="60000"/>
                              <a:lumOff val="40000"/>
                            </a:srgbClr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𝐸𝑓𝑓𝑒𝑐𝑡𝑠</m:t>
                      </m:r>
                      <m:r>
                        <a:rPr kumimoji="0" lang="en-US" sz="2200" b="0" i="1" u="none" strike="noStrike" kern="1200" cap="none" spc="0" normalizeH="0" baseline="0" noProof="0" dirty="0" smtClean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277">
                              <a:lumMod val="60000"/>
                              <a:lumOff val="40000"/>
                            </a:srgbClr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de-DE" sz="22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AD9277">
                      <a:lumMod val="60000"/>
                      <a:lumOff val="40000"/>
                    </a:srgbClr>
                  </a:solidFill>
                  <a:effectLst>
                    <a:outerShdw blurRad="9525" dist="25400" dir="14640000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0750B91-A09B-4325-922E-53E6D04CB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5246133"/>
                <a:ext cx="11277600" cy="20366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30D83D5-FC8F-41F2-8C18-67AFACBEB99A}"/>
              </a:ext>
            </a:extLst>
          </p:cNvPr>
          <p:cNvSpPr/>
          <p:nvPr/>
        </p:nvSpPr>
        <p:spPr>
          <a:xfrm>
            <a:off x="3429000" y="5297213"/>
            <a:ext cx="603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Age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groups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have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/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don't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have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an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effect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on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the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aggressiveness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3937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E9D10B-718A-474A-8C07-2140F6EB6706}"/>
              </a:ext>
            </a:extLst>
          </p:cNvPr>
          <p:cNvGraphicFramePr>
            <a:graphicFrameLocks noGrp="1"/>
          </p:cNvGraphicFramePr>
          <p:nvPr/>
        </p:nvGraphicFramePr>
        <p:xfrm>
          <a:off x="3886200" y="2209800"/>
          <a:ext cx="4038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48D400E-21C2-4F58-971A-85CE035440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33600" y="4648200"/>
                <a:ext cx="11277600" cy="2036690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𝑇𝑤𝑜</m:t>
                    </m:r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𝑤𝑎𝑦</m:t>
                    </m:r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</m:t>
                    </m:r>
                  </m:oMath>
                </a14:m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Finding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the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influence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multiple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factors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(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smoking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&amp;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age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48D400E-21C2-4F58-971A-85CE03544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4648200"/>
                <a:ext cx="11277600" cy="20366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0750B91-A09B-4325-922E-53E6D04CBC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33600" y="5246133"/>
                <a:ext cx="11277600" cy="2036690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200" b="0" i="1" u="none" strike="noStrike" kern="1200" cap="none" spc="0" normalizeH="0" baseline="0" noProof="0" dirty="0" smtClean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277">
                              <a:lumMod val="60000"/>
                              <a:lumOff val="40000"/>
                            </a:srgbClr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𝐸𝑓𝑓𝑒𝑐𝑡𝑠</m:t>
                      </m:r>
                      <m:r>
                        <a:rPr kumimoji="0" lang="en-US" sz="2200" b="0" i="1" u="none" strike="noStrike" kern="1200" cap="none" spc="0" normalizeH="0" baseline="0" noProof="0" dirty="0" smtClean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277">
                              <a:lumMod val="60000"/>
                              <a:lumOff val="40000"/>
                            </a:srgbClr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de-DE" sz="22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AD9277">
                      <a:lumMod val="60000"/>
                      <a:lumOff val="40000"/>
                    </a:srgbClr>
                  </a:solidFill>
                  <a:effectLst>
                    <a:outerShdw blurRad="9525" dist="25400" dir="14640000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0750B91-A09B-4325-922E-53E6D04CB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5246133"/>
                <a:ext cx="11277600" cy="20366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30D83D5-FC8F-41F2-8C18-67AFACBEB99A}"/>
              </a:ext>
            </a:extLst>
          </p:cNvPr>
          <p:cNvSpPr/>
          <p:nvPr/>
        </p:nvSpPr>
        <p:spPr>
          <a:xfrm>
            <a:off x="3429000" y="5263525"/>
            <a:ext cx="603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Age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groups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have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/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don't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have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an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effect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on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the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aggressiveness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266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E9D10B-718A-474A-8C07-2140F6EB6706}"/>
              </a:ext>
            </a:extLst>
          </p:cNvPr>
          <p:cNvGraphicFramePr>
            <a:graphicFrameLocks noGrp="1"/>
          </p:cNvGraphicFramePr>
          <p:nvPr/>
        </p:nvGraphicFramePr>
        <p:xfrm>
          <a:off x="3886200" y="2209800"/>
          <a:ext cx="4038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48D400E-21C2-4F58-971A-85CE035440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33600" y="4648200"/>
                <a:ext cx="11277600" cy="2036690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𝑇𝑤𝑜</m:t>
                    </m:r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𝑤𝑎𝑦</m:t>
                    </m:r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</m:t>
                    </m:r>
                  </m:oMath>
                </a14:m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Finding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the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influence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multiple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factors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(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smoking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&amp;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age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48D400E-21C2-4F58-971A-85CE03544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4648200"/>
                <a:ext cx="11277600" cy="20366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0750B91-A09B-4325-922E-53E6D04CBC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33600" y="5246133"/>
                <a:ext cx="11277600" cy="2036690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200" b="0" i="1" u="none" strike="noStrike" kern="1200" cap="none" spc="0" normalizeH="0" baseline="0" noProof="0" dirty="0" smtClean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277">
                              <a:lumMod val="60000"/>
                              <a:lumOff val="40000"/>
                            </a:srgbClr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𝐸𝑓𝑓𝑒𝑐𝑡𝑠</m:t>
                      </m:r>
                      <m:r>
                        <a:rPr kumimoji="0" lang="en-US" sz="2200" b="0" i="1" u="none" strike="noStrike" kern="1200" cap="none" spc="0" normalizeH="0" baseline="0" noProof="0" dirty="0" smtClean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277">
                              <a:lumMod val="60000"/>
                              <a:lumOff val="40000"/>
                            </a:srgbClr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de-DE" sz="22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AD9277">
                      <a:lumMod val="60000"/>
                      <a:lumOff val="40000"/>
                    </a:srgbClr>
                  </a:solidFill>
                  <a:effectLst>
                    <a:outerShdw blurRad="9525" dist="25400" dir="14640000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0750B91-A09B-4325-922E-53E6D04CB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5246133"/>
                <a:ext cx="11277600" cy="20366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30D83D5-FC8F-41F2-8C18-67AFACBEB99A}"/>
              </a:ext>
            </a:extLst>
          </p:cNvPr>
          <p:cNvSpPr/>
          <p:nvPr/>
        </p:nvSpPr>
        <p:spPr>
          <a:xfrm>
            <a:off x="3429000" y="5263525"/>
            <a:ext cx="603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Age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groups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have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/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don't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have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an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effect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on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the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aggressiveness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0B6EAF-7110-4649-916F-33E7C1D461C1}"/>
              </a:ext>
            </a:extLst>
          </p:cNvPr>
          <p:cNvSpPr/>
          <p:nvPr/>
        </p:nvSpPr>
        <p:spPr>
          <a:xfrm>
            <a:off x="3461084" y="5624034"/>
            <a:ext cx="5870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Smoking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has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/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doesn't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have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an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effect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on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the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aggressiveness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7004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E9D10B-718A-474A-8C07-2140F6EB6706}"/>
              </a:ext>
            </a:extLst>
          </p:cNvPr>
          <p:cNvGraphicFramePr>
            <a:graphicFrameLocks noGrp="1"/>
          </p:cNvGraphicFramePr>
          <p:nvPr/>
        </p:nvGraphicFramePr>
        <p:xfrm>
          <a:off x="3886200" y="2209800"/>
          <a:ext cx="4038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48D400E-21C2-4F58-971A-85CE035440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33600" y="4648200"/>
                <a:ext cx="11277600" cy="2036690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𝑇𝑤𝑜</m:t>
                    </m:r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𝑤𝑎𝑦</m:t>
                    </m:r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</m:t>
                    </m:r>
                  </m:oMath>
                </a14:m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Finding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the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influence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multiple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factors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(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smoking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&amp;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age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48D400E-21C2-4F58-971A-85CE03544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4648200"/>
                <a:ext cx="11277600" cy="20366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0750B91-A09B-4325-922E-53E6D04CBC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33600" y="5246133"/>
                <a:ext cx="11277600" cy="2036690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200" b="0" i="1" u="none" strike="noStrike" kern="1200" cap="none" spc="0" normalizeH="0" baseline="0" noProof="0" dirty="0" smtClean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277">
                              <a:lumMod val="60000"/>
                              <a:lumOff val="40000"/>
                            </a:srgbClr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𝐸𝑓𝑓𝑒𝑐𝑡𝑠</m:t>
                      </m:r>
                      <m:r>
                        <a:rPr kumimoji="0" lang="en-US" sz="2200" b="0" i="1" u="none" strike="noStrike" kern="1200" cap="none" spc="0" normalizeH="0" baseline="0" noProof="0" dirty="0" smtClean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277">
                              <a:lumMod val="60000"/>
                              <a:lumOff val="40000"/>
                            </a:srgbClr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de-DE" sz="22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AD9277">
                      <a:lumMod val="60000"/>
                      <a:lumOff val="40000"/>
                    </a:srgbClr>
                  </a:solidFill>
                  <a:effectLst>
                    <a:outerShdw blurRad="9525" dist="25400" dir="14640000" algn="tl" rotWithShape="0">
                      <a:prstClr val="black">
                        <a:alpha val="30000"/>
                      </a:prstClr>
                    </a:outerShdw>
                  </a:effectLst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0750B91-A09B-4325-922E-53E6D04CB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5246133"/>
                <a:ext cx="11277600" cy="20366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30D83D5-FC8F-41F2-8C18-67AFACBEB99A}"/>
              </a:ext>
            </a:extLst>
          </p:cNvPr>
          <p:cNvSpPr/>
          <p:nvPr/>
        </p:nvSpPr>
        <p:spPr>
          <a:xfrm>
            <a:off x="3429000" y="5263525"/>
            <a:ext cx="603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Age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groups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have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/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don't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have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an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effect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on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the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aggressiveness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0B6EAF-7110-4649-916F-33E7C1D461C1}"/>
              </a:ext>
            </a:extLst>
          </p:cNvPr>
          <p:cNvSpPr/>
          <p:nvPr/>
        </p:nvSpPr>
        <p:spPr>
          <a:xfrm>
            <a:off x="3461084" y="5624034"/>
            <a:ext cx="578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Smoking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has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/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doen't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have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an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effect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on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the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aggressiveness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D621A1-936B-4DB3-ACC1-787B1A47E03A}"/>
              </a:ext>
            </a:extLst>
          </p:cNvPr>
          <p:cNvSpPr/>
          <p:nvPr/>
        </p:nvSpPr>
        <p:spPr>
          <a:xfrm>
            <a:off x="3461084" y="5974207"/>
            <a:ext cx="83928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Age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group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influences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whether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the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smoking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has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an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effect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on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the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aggressiveness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or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not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(</a:t>
            </a:r>
            <a:r>
              <a:rPr kumimoji="0" lang="de-DE" sz="1800" b="0" i="1" u="sng" strike="noStrike" kern="1200" cap="none" spc="0" normalizeH="0" baseline="0" noProof="0" dirty="0" err="1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interaction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835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E9D10B-718A-474A-8C07-2140F6EB6706}"/>
              </a:ext>
            </a:extLst>
          </p:cNvPr>
          <p:cNvGraphicFramePr>
            <a:graphicFrameLocks noGrp="1"/>
          </p:cNvGraphicFramePr>
          <p:nvPr/>
        </p:nvGraphicFramePr>
        <p:xfrm>
          <a:off x="3886200" y="2209800"/>
          <a:ext cx="4038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98EFCD-760C-44DA-92E4-41DAD9BA7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286" y="139231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1: State the null hypothesis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948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E9D10B-718A-474A-8C07-2140F6EB6706}"/>
              </a:ext>
            </a:extLst>
          </p:cNvPr>
          <p:cNvGraphicFramePr>
            <a:graphicFrameLocks noGrp="1"/>
          </p:cNvGraphicFramePr>
          <p:nvPr/>
        </p:nvGraphicFramePr>
        <p:xfrm>
          <a:off x="3886200" y="2209800"/>
          <a:ext cx="4038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98EFCD-760C-44DA-92E4-41DAD9BA7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286" y="139231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1: State the null hypothesis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2502B93-B01D-4B69-B846-BA5F487391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90685" y="4447345"/>
                <a:ext cx="11277600" cy="2036690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200" b="0" i="1" u="none" strike="noStrike" kern="1200" cap="none" spc="0" normalizeH="0" baseline="0" noProof="0" dirty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rgbClr val="AD9277">
                                <a:lumMod val="60000"/>
                                <a:lumOff val="40000"/>
                              </a:srgbClr>
                            </a:solidFill>
                            <a:effectLst>
                              <a:outerShdw blurRad="9525" dist="25400" dir="14640000" algn="tl" rotWithShape="0">
                                <a:prstClr val="black">
                                  <a:alpha val="30000"/>
                                </a:prst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200" b="0" i="1" u="none" strike="noStrike" kern="1200" cap="none" spc="0" normalizeH="0" baseline="0" noProof="0" dirty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rgbClr val="AD9277">
                                <a:lumMod val="60000"/>
                                <a:lumOff val="40000"/>
                              </a:srgbClr>
                            </a:solidFill>
                            <a:effectLst>
                              <a:outerShdw blurRad="9525" dist="25400" dir="14640000" algn="tl" rotWithShape="0">
                                <a:prstClr val="black">
                                  <a:alpha val="30000"/>
                                </a:prst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kumimoji="0" lang="en-US" sz="2200" b="0" i="0" u="none" strike="noStrike" kern="1200" cap="none" spc="0" normalizeH="0" baseline="0" noProof="0" dirty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rgbClr val="AD9277">
                                <a:lumMod val="60000"/>
                                <a:lumOff val="40000"/>
                              </a:srgbClr>
                            </a:solidFill>
                            <a:effectLst>
                              <a:outerShdw blurRad="9525" dist="25400" dir="14640000" algn="tl" rotWithShape="0">
                                <a:prstClr val="black">
                                  <a:alpha val="30000"/>
                                </a:prst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:</m:t>
                    </m:r>
                  </m:oMath>
                </a14:m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Age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has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no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effect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on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aggressiveness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2502B93-B01D-4B69-B846-BA5F48739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685" y="4447345"/>
                <a:ext cx="11277600" cy="20366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109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E9D10B-718A-474A-8C07-2140F6EB6706}"/>
              </a:ext>
            </a:extLst>
          </p:cNvPr>
          <p:cNvGraphicFramePr>
            <a:graphicFrameLocks noGrp="1"/>
          </p:cNvGraphicFramePr>
          <p:nvPr/>
        </p:nvGraphicFramePr>
        <p:xfrm>
          <a:off x="3886200" y="2209800"/>
          <a:ext cx="4038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98EFCD-760C-44DA-92E4-41DAD9BA7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286" y="139231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1: State the null hypothesis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2502B93-B01D-4B69-B846-BA5F487391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90685" y="4447345"/>
                <a:ext cx="11277600" cy="2036690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200" b="0" i="1" u="none" strike="noStrike" kern="1200" cap="none" spc="0" normalizeH="0" baseline="0" noProof="0" dirty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rgbClr val="AD9277">
                                <a:lumMod val="60000"/>
                                <a:lumOff val="40000"/>
                              </a:srgbClr>
                            </a:solidFill>
                            <a:effectLst>
                              <a:outerShdw blurRad="9525" dist="25400" dir="14640000" algn="tl" rotWithShape="0">
                                <a:prstClr val="black">
                                  <a:alpha val="30000"/>
                                </a:prst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200" b="0" i="1" u="none" strike="noStrike" kern="1200" cap="none" spc="0" normalizeH="0" baseline="0" noProof="0" dirty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rgbClr val="AD9277">
                                <a:lumMod val="60000"/>
                                <a:lumOff val="40000"/>
                              </a:srgbClr>
                            </a:solidFill>
                            <a:effectLst>
                              <a:outerShdw blurRad="9525" dist="25400" dir="14640000" algn="tl" rotWithShape="0">
                                <a:prstClr val="black">
                                  <a:alpha val="30000"/>
                                </a:prst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kumimoji="0" lang="en-US" sz="2200" b="0" i="0" u="none" strike="noStrike" kern="1200" cap="none" spc="0" normalizeH="0" baseline="0" noProof="0" dirty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rgbClr val="AD9277">
                                <a:lumMod val="60000"/>
                                <a:lumOff val="40000"/>
                              </a:srgbClr>
                            </a:solidFill>
                            <a:effectLst>
                              <a:outerShdw blurRad="9525" dist="25400" dir="14640000" algn="tl" rotWithShape="0">
                                <a:prstClr val="black">
                                  <a:alpha val="30000"/>
                                </a:prst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:</m:t>
                    </m:r>
                  </m:oMath>
                </a14:m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Age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has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no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effect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on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aggressiveness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2502B93-B01D-4B69-B846-BA5F48739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685" y="4447345"/>
                <a:ext cx="11277600" cy="20366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CBF30FE-14B0-430C-924E-215B2CFF04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87057" y="4991100"/>
                <a:ext cx="11277600" cy="2036690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200" b="0" i="1" u="none" strike="noStrike" kern="1200" cap="none" spc="0" normalizeH="0" baseline="0" noProof="0" dirty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rgbClr val="AD9277">
                                <a:lumMod val="60000"/>
                                <a:lumOff val="40000"/>
                              </a:srgbClr>
                            </a:solidFill>
                            <a:effectLst>
                              <a:outerShdw blurRad="9525" dist="25400" dir="14640000" algn="tl" rotWithShape="0">
                                <a:prstClr val="black">
                                  <a:alpha val="30000"/>
                                </a:prst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200" b="0" i="1" u="none" strike="noStrike" kern="1200" cap="none" spc="0" normalizeH="0" baseline="0" noProof="0" dirty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rgbClr val="AD9277">
                                <a:lumMod val="60000"/>
                                <a:lumOff val="40000"/>
                              </a:srgbClr>
                            </a:solidFill>
                            <a:effectLst>
                              <a:outerShdw blurRad="9525" dist="25400" dir="14640000" algn="tl" rotWithShape="0">
                                <a:prstClr val="black">
                                  <a:alpha val="30000"/>
                                </a:prst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kumimoji="0" lang="en-US" sz="2200" b="0" i="0" u="none" strike="noStrike" kern="1200" cap="none" spc="0" normalizeH="0" baseline="0" noProof="0" dirty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rgbClr val="AD9277">
                                <a:lumMod val="60000"/>
                                <a:lumOff val="40000"/>
                              </a:srgbClr>
                            </a:solidFill>
                            <a:effectLst>
                              <a:outerShdw blurRad="9525" dist="25400" dir="14640000" algn="tl" rotWithShape="0">
                                <a:prstClr val="black">
                                  <a:alpha val="30000"/>
                                </a:prst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:</m:t>
                    </m:r>
                  </m:oMath>
                </a14:m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Smoking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has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no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effect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on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aggressiveness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CBF30FE-14B0-430C-924E-215B2CFF0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057" y="4991100"/>
                <a:ext cx="11277600" cy="20366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768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E9D10B-718A-474A-8C07-2140F6EB6706}"/>
              </a:ext>
            </a:extLst>
          </p:cNvPr>
          <p:cNvGraphicFramePr>
            <a:graphicFrameLocks noGrp="1"/>
          </p:cNvGraphicFramePr>
          <p:nvPr/>
        </p:nvGraphicFramePr>
        <p:xfrm>
          <a:off x="3886200" y="2209800"/>
          <a:ext cx="4038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141405541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87572365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94923477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1518976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smoker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smoker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0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0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1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509159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98EFCD-760C-44DA-92E4-41DAD9BA7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286" y="1392310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1: State the null hypothesis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2502B93-B01D-4B69-B846-BA5F487391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90685" y="4447345"/>
                <a:ext cx="11277600" cy="2036690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200" b="0" i="1" u="none" strike="noStrike" kern="1200" cap="none" spc="0" normalizeH="0" baseline="0" noProof="0" dirty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rgbClr val="AD9277">
                                <a:lumMod val="60000"/>
                                <a:lumOff val="40000"/>
                              </a:srgbClr>
                            </a:solidFill>
                            <a:effectLst>
                              <a:outerShdw blurRad="9525" dist="25400" dir="14640000" algn="tl" rotWithShape="0">
                                <a:prstClr val="black">
                                  <a:alpha val="30000"/>
                                </a:prst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200" b="0" i="1" u="none" strike="noStrike" kern="1200" cap="none" spc="0" normalizeH="0" baseline="0" noProof="0" dirty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rgbClr val="AD9277">
                                <a:lumMod val="60000"/>
                                <a:lumOff val="40000"/>
                              </a:srgbClr>
                            </a:solidFill>
                            <a:effectLst>
                              <a:outerShdw blurRad="9525" dist="25400" dir="14640000" algn="tl" rotWithShape="0">
                                <a:prstClr val="black">
                                  <a:alpha val="30000"/>
                                </a:prst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kumimoji="0" lang="en-US" sz="2200" b="0" i="0" u="none" strike="noStrike" kern="1200" cap="none" spc="0" normalizeH="0" baseline="0" noProof="0" dirty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rgbClr val="AD9277">
                                <a:lumMod val="60000"/>
                                <a:lumOff val="40000"/>
                              </a:srgbClr>
                            </a:solidFill>
                            <a:effectLst>
                              <a:outerShdw blurRad="9525" dist="25400" dir="14640000" algn="tl" rotWithShape="0">
                                <a:prstClr val="black">
                                  <a:alpha val="30000"/>
                                </a:prst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:</m:t>
                    </m:r>
                  </m:oMath>
                </a14:m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Age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has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no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effect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on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aggressiveness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2502B93-B01D-4B69-B846-BA5F48739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685" y="4447345"/>
                <a:ext cx="11277600" cy="20366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CBF30FE-14B0-430C-924E-215B2CFF04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87057" y="4991100"/>
                <a:ext cx="11277600" cy="2036690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200" b="0" i="1" u="none" strike="noStrike" kern="1200" cap="none" spc="0" normalizeH="0" baseline="0" noProof="0" dirty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rgbClr val="AD9277">
                                <a:lumMod val="60000"/>
                                <a:lumOff val="40000"/>
                              </a:srgbClr>
                            </a:solidFill>
                            <a:effectLst>
                              <a:outerShdw blurRad="9525" dist="25400" dir="14640000" algn="tl" rotWithShape="0">
                                <a:prstClr val="black">
                                  <a:alpha val="30000"/>
                                </a:prst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200" b="0" i="1" u="none" strike="noStrike" kern="1200" cap="none" spc="0" normalizeH="0" baseline="0" noProof="0" dirty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rgbClr val="AD9277">
                                <a:lumMod val="60000"/>
                                <a:lumOff val="40000"/>
                              </a:srgbClr>
                            </a:solidFill>
                            <a:effectLst>
                              <a:outerShdw blurRad="9525" dist="25400" dir="14640000" algn="tl" rotWithShape="0">
                                <a:prstClr val="black">
                                  <a:alpha val="30000"/>
                                </a:prst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kumimoji="0" lang="en-US" sz="2200" b="0" i="0" u="none" strike="noStrike" kern="1200" cap="none" spc="0" normalizeH="0" baseline="0" noProof="0" dirty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rgbClr val="AD9277">
                                <a:lumMod val="60000"/>
                                <a:lumOff val="40000"/>
                              </a:srgbClr>
                            </a:solidFill>
                            <a:effectLst>
                              <a:outerShdw blurRad="9525" dist="25400" dir="14640000" algn="tl" rotWithShape="0">
                                <a:prstClr val="black">
                                  <a:alpha val="30000"/>
                                </a:prst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:</m:t>
                    </m:r>
                  </m:oMath>
                </a14:m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Smoking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has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no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effect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on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aggressiveness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CBF30FE-14B0-430C-924E-215B2CFF0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057" y="4991100"/>
                <a:ext cx="11277600" cy="20366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CCF7F35-9AE7-460D-A4AF-50B3AB020D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05200" y="5534855"/>
                <a:ext cx="11277600" cy="2036690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0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200" b="0" i="1" u="none" strike="noStrike" kern="1200" cap="none" spc="0" normalizeH="0" baseline="0" noProof="0" dirty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rgbClr val="AD9277">
                                <a:lumMod val="60000"/>
                                <a:lumOff val="40000"/>
                              </a:srgbClr>
                            </a:solidFill>
                            <a:effectLst>
                              <a:outerShdw blurRad="9525" dist="25400" dir="14640000" algn="tl" rotWithShape="0">
                                <a:prstClr val="black">
                                  <a:alpha val="30000"/>
                                </a:prst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200" b="0" i="1" u="none" strike="noStrike" kern="1200" cap="none" spc="0" normalizeH="0" baseline="0" noProof="0" dirty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rgbClr val="AD9277">
                                <a:lumMod val="60000"/>
                                <a:lumOff val="40000"/>
                              </a:srgbClr>
                            </a:solidFill>
                            <a:effectLst>
                              <a:outerShdw blurRad="9525" dist="25400" dir="14640000" algn="tl" rotWithShape="0">
                                <a:prstClr val="black">
                                  <a:alpha val="30000"/>
                                </a:prst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kumimoji="0" lang="en-US" sz="2200" b="0" i="0" u="none" strike="noStrike" kern="1200" cap="none" spc="0" normalizeH="0" baseline="0" noProof="0" dirty="0" smtClean="0">
                            <a:ln>
                              <a:solidFill>
                                <a:prstClr val="black">
                                  <a:lumMod val="75000"/>
                                  <a:lumOff val="25000"/>
                                  <a:alpha val="10000"/>
                                </a:prstClr>
                              </a:solidFill>
                            </a:ln>
                            <a:solidFill>
                              <a:srgbClr val="AD9277">
                                <a:lumMod val="60000"/>
                                <a:lumOff val="40000"/>
                              </a:srgbClr>
                            </a:solidFill>
                            <a:effectLst>
                              <a:outerShdw blurRad="9525" dist="25400" dir="14640000" algn="tl" rotWithShape="0">
                                <a:prstClr val="black">
                                  <a:alpha val="30000"/>
                                </a:prst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sz="2200" b="0" i="1" u="none" strike="noStrike" kern="1200" cap="none" spc="0" normalizeH="0" baseline="0" noProof="0" dirty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AD9277">
                            <a:lumMod val="60000"/>
                            <a:lumOff val="40000"/>
                          </a:srgbClr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:</m:t>
                    </m:r>
                  </m:oMath>
                </a14:m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Smoking and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age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interaction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have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no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effect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on </a:t>
                </a:r>
                <a:r>
                  <a:rPr kumimoji="0" lang="de-DE" sz="2200" b="0" i="0" u="none" strike="noStrike" kern="1200" cap="none" spc="0" normalizeH="0" baseline="0" noProof="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aggressiveness</a:t>
                </a:r>
                <a:r>
                  <a:rPr kumimoji="0" lang="de-DE" sz="2200" b="0" i="0" u="none" strike="noStrike" kern="1200" cap="none" spc="0" normalizeH="0" baseline="0" noProof="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AD9277">
                        <a:lumMod val="60000"/>
                        <a:lumOff val="40000"/>
                      </a:srgbClr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CCF7F35-9AE7-460D-A4AF-50B3AB020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5534855"/>
                <a:ext cx="11277600" cy="20366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2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98EFCD-760C-44DA-92E4-41DAD9BA7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1308136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2: Calculate the Colum and Row totals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9AC2D3-9F76-46DA-AF9D-B97779998BFD}"/>
              </a:ext>
            </a:extLst>
          </p:cNvPr>
          <p:cNvSpPr/>
          <p:nvPr/>
        </p:nvSpPr>
        <p:spPr>
          <a:xfrm>
            <a:off x="4441238" y="2667000"/>
            <a:ext cx="3737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1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(Smoking)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C49674-F7EA-4DF2-B0F9-3146B6C155EA}"/>
              </a:ext>
            </a:extLst>
          </p:cNvPr>
          <p:cNvSpPr/>
          <p:nvPr/>
        </p:nvSpPr>
        <p:spPr>
          <a:xfrm>
            <a:off x="4441238" y="3188732"/>
            <a:ext cx="3325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(Age)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24ADC2-F368-493B-B1E1-DBFFE01354D8}"/>
              </a:ext>
            </a:extLst>
          </p:cNvPr>
          <p:cNvSpPr/>
          <p:nvPr/>
        </p:nvSpPr>
        <p:spPr>
          <a:xfrm>
            <a:off x="4441238" y="3673060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(within)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D2BFE9-E7E8-466A-AA28-234E363192D3}"/>
              </a:ext>
            </a:extLst>
          </p:cNvPr>
          <p:cNvSpPr/>
          <p:nvPr/>
        </p:nvSpPr>
        <p:spPr>
          <a:xfrm>
            <a:off x="4441238" y="4202668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(Error)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C076C8-4669-4194-9FB2-883EFF94B6CA}"/>
              </a:ext>
            </a:extLst>
          </p:cNvPr>
          <p:cNvSpPr/>
          <p:nvPr/>
        </p:nvSpPr>
        <p:spPr>
          <a:xfrm>
            <a:off x="3953143" y="317396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+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5D39C-ED74-450F-A6E2-2CEB84C1F4FB}"/>
              </a:ext>
            </a:extLst>
          </p:cNvPr>
          <p:cNvSpPr/>
          <p:nvPr/>
        </p:nvSpPr>
        <p:spPr>
          <a:xfrm>
            <a:off x="3953143" y="3673060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+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06C5FE-F76A-40CB-A054-7F67FBB49DCE}"/>
              </a:ext>
            </a:extLst>
          </p:cNvPr>
          <p:cNvSpPr/>
          <p:nvPr/>
        </p:nvSpPr>
        <p:spPr>
          <a:xfrm>
            <a:off x="3976011" y="417215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+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7BC0C5-BD5D-4ADD-A830-8F86099E54E4}"/>
              </a:ext>
            </a:extLst>
          </p:cNvPr>
          <p:cNvSpPr/>
          <p:nvPr/>
        </p:nvSpPr>
        <p:spPr>
          <a:xfrm>
            <a:off x="4441238" y="4724400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(Total)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AD9277">
                  <a:lumMod val="60000"/>
                  <a:lumOff val="4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5A4318-30E9-498B-86DA-6370C07E432E}"/>
              </a:ext>
            </a:extLst>
          </p:cNvPr>
          <p:cNvCxnSpPr/>
          <p:nvPr/>
        </p:nvCxnSpPr>
        <p:spPr>
          <a:xfrm>
            <a:off x="3101165" y="4589950"/>
            <a:ext cx="5867400" cy="0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885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98EFCD-760C-44DA-92E4-41DAD9BA7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1308136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2: Calculate the Colum and Row totals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9AC2D3-9F76-46DA-AF9D-B97779998BFD}"/>
              </a:ext>
            </a:extLst>
          </p:cNvPr>
          <p:cNvSpPr/>
          <p:nvPr/>
        </p:nvSpPr>
        <p:spPr>
          <a:xfrm>
            <a:off x="4441238" y="2667000"/>
            <a:ext cx="3737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1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(Smoking)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C49674-F7EA-4DF2-B0F9-3146B6C155EA}"/>
              </a:ext>
            </a:extLst>
          </p:cNvPr>
          <p:cNvSpPr/>
          <p:nvPr/>
        </p:nvSpPr>
        <p:spPr>
          <a:xfrm>
            <a:off x="4441238" y="3188732"/>
            <a:ext cx="3325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(Age)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24ADC2-F368-493B-B1E1-DBFFE01354D8}"/>
              </a:ext>
            </a:extLst>
          </p:cNvPr>
          <p:cNvSpPr/>
          <p:nvPr/>
        </p:nvSpPr>
        <p:spPr>
          <a:xfrm>
            <a:off x="4441238" y="3673060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(within)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D2BFE9-E7E8-466A-AA28-234E363192D3}"/>
              </a:ext>
            </a:extLst>
          </p:cNvPr>
          <p:cNvSpPr/>
          <p:nvPr/>
        </p:nvSpPr>
        <p:spPr>
          <a:xfrm>
            <a:off x="4441238" y="4202668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DADA">
                    <a:lumMod val="9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(Error)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DADADA">
                  <a:lumMod val="9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C076C8-4669-4194-9FB2-883EFF94B6CA}"/>
              </a:ext>
            </a:extLst>
          </p:cNvPr>
          <p:cNvSpPr/>
          <p:nvPr/>
        </p:nvSpPr>
        <p:spPr>
          <a:xfrm>
            <a:off x="3953143" y="317396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+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5D39C-ED74-450F-A6E2-2CEB84C1F4FB}"/>
              </a:ext>
            </a:extLst>
          </p:cNvPr>
          <p:cNvSpPr/>
          <p:nvPr/>
        </p:nvSpPr>
        <p:spPr>
          <a:xfrm>
            <a:off x="3953143" y="3673060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+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06C5FE-F76A-40CB-A054-7F67FBB49DCE}"/>
              </a:ext>
            </a:extLst>
          </p:cNvPr>
          <p:cNvSpPr/>
          <p:nvPr/>
        </p:nvSpPr>
        <p:spPr>
          <a:xfrm>
            <a:off x="3976011" y="417215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+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7BC0C5-BD5D-4ADD-A830-8F86099E54E4}"/>
              </a:ext>
            </a:extLst>
          </p:cNvPr>
          <p:cNvSpPr/>
          <p:nvPr/>
        </p:nvSpPr>
        <p:spPr>
          <a:xfrm>
            <a:off x="4441238" y="4724400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(Total)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AD9277">
                  <a:lumMod val="60000"/>
                  <a:lumOff val="4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5A4318-30E9-498B-86DA-6370C07E432E}"/>
              </a:ext>
            </a:extLst>
          </p:cNvPr>
          <p:cNvCxnSpPr/>
          <p:nvPr/>
        </p:nvCxnSpPr>
        <p:spPr>
          <a:xfrm>
            <a:off x="3101165" y="4589950"/>
            <a:ext cx="5867400" cy="0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958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 vs. 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AC0F94-A866-4C1C-9FAA-1B7505C5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76" y="1733751"/>
            <a:ext cx="11277600" cy="203669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Factors:</a:t>
            </a:r>
            <a:r>
              <a:rPr lang="en-US" sz="2400" dirty="0"/>
              <a:t> Smoking and Age (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One-way vs. Two way</a:t>
            </a:r>
            <a:r>
              <a:rPr lang="en-US" sz="2400" dirty="0"/>
              <a:t>)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Levels:</a:t>
            </a:r>
            <a:r>
              <a:rPr lang="en-US" sz="2400" dirty="0"/>
              <a:t> </a:t>
            </a:r>
          </a:p>
          <a:p>
            <a:pPr marL="450000" lvl="1" indent="0">
              <a:buNone/>
            </a:pPr>
            <a:r>
              <a:rPr lang="en-US" sz="2200" dirty="0"/>
              <a:t>Non-smoker, weak smoker, strong smoker (Smoking)</a:t>
            </a:r>
          </a:p>
          <a:p>
            <a:pPr marL="450000" lvl="1" indent="0">
              <a:buNone/>
            </a:pPr>
            <a:r>
              <a:rPr lang="en-US" sz="2200" dirty="0"/>
              <a:t>Younger, older (Age)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3837460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886200" y="2209800"/>
              <a:ext cx="40386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965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0965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0965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0965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/>
                            <a:t>21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969065"/>
                  </p:ext>
                </p:extLst>
              </p:nvPr>
            </p:nvGraphicFramePr>
            <p:xfrm>
              <a:off x="3886200" y="2209800"/>
              <a:ext cx="40386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965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0965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0965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0965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0602" t="-337143" r="-202410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01818" t="-337143" r="-103636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337143" r="-3012" b="-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98EFCD-760C-44DA-92E4-41DAD9BA7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1308136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2: Calculate the Column and Row totals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239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886200" y="220980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=32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/>
                            <a:t>21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6203862"/>
                  </p:ext>
                </p:extLst>
              </p:nvPr>
            </p:nvGraphicFramePr>
            <p:xfrm>
              <a:off x="3886200" y="220980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90164" r="-2890" b="-1991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190164" r="-2890" b="-991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1163" t="-337143" r="-304070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37143" r="-202312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01744" t="-337143" r="-103488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FA54F0-83B1-4ECD-8099-5CFD58D4AF7C}"/>
              </a:ext>
            </a:extLst>
          </p:cNvPr>
          <p:cNvSpPr txBox="1">
            <a:spLocks/>
          </p:cNvSpPr>
          <p:nvPr/>
        </p:nvSpPr>
        <p:spPr>
          <a:xfrm>
            <a:off x="3657600" y="1308136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2: Calculate the Column and Row totals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684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6200" y="220980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=32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/>
                            <a:t>21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6200" y="220980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90164" r="-2890" b="-1991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190164" r="-2890" b="-991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1163" t="-337143" r="-304070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37143" r="-202312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01744" t="-337143" r="-103488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/>
              <p:nvPr/>
            </p:nvSpPr>
            <p:spPr>
              <a:xfrm>
                <a:off x="3473017" y="5440290"/>
                <a:ext cx="6084166" cy="668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Correction </a:t>
                </a:r>
                <a:r>
                  <a:rPr kumimoji="0" lang="de-DE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term</a:t>
                </a: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de-DE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de-DE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de-DE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𝛴</m:t>
                                </m:r>
                                <m:sSub>
                                  <m:sSubPr>
                                    <m:ctrlPr>
                                      <a:rPr kumimoji="0" lang="de-DE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de-DE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0" lang="en-US" sz="2400" b="0" i="0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0" lang="de-DE" sz="24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number</m:t>
                        </m:r>
                        <m: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of</m:t>
                        </m:r>
                        <m: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observations</m:t>
                        </m:r>
                      </m:den>
                    </m:f>
                  </m:oMath>
                </a14:m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017" y="5440290"/>
                <a:ext cx="6084166" cy="668388"/>
              </a:xfrm>
              <a:prstGeom prst="rect">
                <a:avLst/>
              </a:prstGeom>
              <a:blipFill>
                <a:blip r:embed="rId3"/>
                <a:stretch>
                  <a:fillRect l="-1603" b="-7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FA54F0-83B1-4ECD-8099-5CFD58D4AF7C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Sums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521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6200" y="220980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=32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/>
                            <a:t>21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6200" y="220980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90164" r="-2890" b="-1991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190164" r="-2890" b="-991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1163" t="-337143" r="-304070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37143" r="-202312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01744" t="-337143" r="-103488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/>
              <p:nvPr/>
            </p:nvSpPr>
            <p:spPr>
              <a:xfrm>
                <a:off x="3473017" y="5440290"/>
                <a:ext cx="6084166" cy="668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Correction </a:t>
                </a:r>
                <a:r>
                  <a:rPr kumimoji="0" lang="de-DE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term</a:t>
                </a: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de-DE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de-DE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32+23</m:t>
                                </m:r>
                              </m:e>
                            </m:d>
                          </m:e>
                          <m:sup>
                            <m:r>
                              <a:rPr kumimoji="0" lang="de-DE" sz="24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number</m:t>
                        </m:r>
                        <m: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of</m:t>
                        </m:r>
                        <m: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observations</m:t>
                        </m:r>
                      </m:den>
                    </m:f>
                  </m:oMath>
                </a14:m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017" y="5440290"/>
                <a:ext cx="6084166" cy="668388"/>
              </a:xfrm>
              <a:prstGeom prst="rect">
                <a:avLst/>
              </a:prstGeom>
              <a:blipFill>
                <a:blip r:embed="rId3"/>
                <a:stretch>
                  <a:fillRect l="-1603" b="-7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AC7989-500B-4386-8B61-F54274ED1C97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Sums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624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6200" y="220980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=32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/>
                            <a:t>21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6200" y="220980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90164" r="-2890" b="-1991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190164" r="-2890" b="-991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1163" t="-337143" r="-304070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37143" r="-202312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01744" t="-337143" r="-103488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/>
              <p:nvPr/>
            </p:nvSpPr>
            <p:spPr>
              <a:xfrm>
                <a:off x="3473017" y="5440290"/>
                <a:ext cx="6084166" cy="668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Correction </a:t>
                </a:r>
                <a:r>
                  <a:rPr kumimoji="0" lang="de-DE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term</a:t>
                </a: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de-DE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de-DE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16+18+21</m:t>
                                </m:r>
                              </m:e>
                            </m:d>
                          </m:e>
                          <m:sup>
                            <m:r>
                              <a:rPr kumimoji="0" lang="de-DE" sz="24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number</m:t>
                        </m:r>
                        <m: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of</m:t>
                        </m:r>
                        <m: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observations</m:t>
                        </m:r>
                      </m:den>
                    </m:f>
                  </m:oMath>
                </a14:m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017" y="5440290"/>
                <a:ext cx="6084166" cy="668388"/>
              </a:xfrm>
              <a:prstGeom prst="rect">
                <a:avLst/>
              </a:prstGeom>
              <a:blipFill>
                <a:blip r:embed="rId3"/>
                <a:stretch>
                  <a:fillRect l="-1603" b="-7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8F787F-2C3A-421B-891C-93D5261B5BC4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Sums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16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6200" y="220980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=32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/>
                            <a:t>21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6200" y="220980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90164" r="-2890" b="-1991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190164" r="-2890" b="-991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1163" t="-337143" r="-304070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37143" r="-202312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01744" t="-337143" r="-103488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/>
              <p:nvPr/>
            </p:nvSpPr>
            <p:spPr>
              <a:xfrm>
                <a:off x="3473017" y="5440290"/>
                <a:ext cx="4781117" cy="6664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Correction </a:t>
                </a:r>
                <a:r>
                  <a:rPr kumimoji="0" lang="de-DE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term</a:t>
                </a: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de-DE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de-DE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16+18+21</m:t>
                                </m:r>
                              </m:e>
                            </m:d>
                          </m:e>
                          <m:sup>
                            <m:r>
                              <a:rPr kumimoji="0" lang="de-DE" sz="24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017" y="5440290"/>
                <a:ext cx="4781117" cy="666401"/>
              </a:xfrm>
              <a:prstGeom prst="rect">
                <a:avLst/>
              </a:prstGeom>
              <a:blipFill>
                <a:blip r:embed="rId3"/>
                <a:stretch>
                  <a:fillRect l="-2041" b="-7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3866EB-8460-41E0-AFBF-6098A545983E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Sums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993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6200" y="220980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=32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/>
                            <a:t>21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86200" y="220980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90164" r="-2890" b="-1991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190164" r="-2890" b="-991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1163" t="-337143" r="-304070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37143" r="-202312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01744" t="-337143" r="-103488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/>
              <p:nvPr/>
            </p:nvSpPr>
            <p:spPr>
              <a:xfrm>
                <a:off x="3473017" y="5440290"/>
                <a:ext cx="6975051" cy="6664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Correction </a:t>
                </a:r>
                <a:r>
                  <a:rPr kumimoji="0" lang="de-DE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term</a:t>
                </a: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de-DE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de-DE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16+18+21</m:t>
                                </m:r>
                              </m:e>
                            </m:d>
                          </m:e>
                          <m:sup>
                            <m:r>
                              <a:rPr kumimoji="0" lang="de-DE" sz="24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3025</m:t>
                        </m:r>
                      </m:num>
                      <m:den>
                        <m:r>
                          <a: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=252.08</m:t>
                    </m:r>
                  </m:oMath>
                </a14:m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017" y="5440290"/>
                <a:ext cx="6975051" cy="666401"/>
              </a:xfrm>
              <a:prstGeom prst="rect">
                <a:avLst/>
              </a:prstGeom>
              <a:blipFill>
                <a:blip r:embed="rId3"/>
                <a:stretch>
                  <a:fillRect l="-1399" b="-7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082E48-014E-418A-86DF-4181DAD6EBDD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Sums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310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=32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/>
                            <a:t>21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6895884"/>
                  </p:ext>
                </p:extLst>
              </p:nvPr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90164" r="-2890" b="-1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190164" r="-2890" b="-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1163" t="-337143" r="-30407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37143" r="-20231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01744" t="-337143" r="-103488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/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Correction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term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de-DE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de-DE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16+18+21</m:t>
                                </m:r>
                              </m:e>
                            </m:d>
                          </m:e>
                          <m:sup>
                            <m:r>
                              <a:rPr kumimoji="0" lang="de-DE" sz="20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3025</m:t>
                        </m:r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=252.08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  <a:blipFill>
                <a:blip r:embed="rId3"/>
                <a:stretch>
                  <a:fillRect l="-1041" b="-63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1933C5-E117-4605-ABC7-9E827CE30471}"/>
                  </a:ext>
                </a:extLst>
              </p:cNvPr>
              <p:cNvSpPr/>
              <p:nvPr/>
            </p:nvSpPr>
            <p:spPr>
              <a:xfrm>
                <a:off x="5925598" y="2835063"/>
                <a:ext cx="4209422" cy="426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Total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1933C5-E117-4605-ABC7-9E827CE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2835063"/>
                <a:ext cx="4209422" cy="426912"/>
              </a:xfrm>
              <a:prstGeom prst="rect">
                <a:avLst/>
              </a:prstGeom>
              <a:blipFill>
                <a:blip r:embed="rId4"/>
                <a:stretch>
                  <a:fillRect l="-1158" t="-134286" r="-1013" b="-19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1EB38B-0E76-4CF1-B9E3-4B443546CE03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Sums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1407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=32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/>
                            <a:t>21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90164" r="-2890" b="-1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190164" r="-2890" b="-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1163" t="-337143" r="-30407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37143" r="-20231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01744" t="-337143" r="-103488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/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Correction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term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de-DE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de-DE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16+18+21</m:t>
                                </m:r>
                              </m:e>
                            </m:d>
                          </m:e>
                          <m:sup>
                            <m:r>
                              <a:rPr kumimoji="0" lang="de-DE" sz="20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3025</m:t>
                        </m:r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=252.08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  <a:blipFill>
                <a:blip r:embed="rId3"/>
                <a:stretch>
                  <a:fillRect l="-1041" b="-63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1933C5-E117-4605-ABC7-9E827CE30471}"/>
                  </a:ext>
                </a:extLst>
              </p:cNvPr>
              <p:cNvSpPr/>
              <p:nvPr/>
            </p:nvSpPr>
            <p:spPr>
              <a:xfrm>
                <a:off x="5925598" y="2835063"/>
                <a:ext cx="4209422" cy="426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Total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1933C5-E117-4605-ABC7-9E827CE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2835063"/>
                <a:ext cx="4209422" cy="426912"/>
              </a:xfrm>
              <a:prstGeom prst="rect">
                <a:avLst/>
              </a:prstGeom>
              <a:blipFill>
                <a:blip r:embed="rId4"/>
                <a:stretch>
                  <a:fillRect l="-1158" t="-134286" r="-1013" b="-19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854006E-DAE1-4EC7-BBE3-520E3B25BCB1}"/>
                  </a:ext>
                </a:extLst>
              </p:cNvPr>
              <p:cNvSpPr/>
              <p:nvPr/>
            </p:nvSpPr>
            <p:spPr>
              <a:xfrm>
                <a:off x="5939234" y="3443897"/>
                <a:ext cx="58355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Total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4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+…+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252.08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854006E-DAE1-4EC7-BBE3-520E3B25B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34" y="3443897"/>
                <a:ext cx="5835508" cy="369332"/>
              </a:xfrm>
              <a:prstGeom prst="rect">
                <a:avLst/>
              </a:prstGeom>
              <a:blipFill>
                <a:blip r:embed="rId5"/>
                <a:stretch>
                  <a:fillRect l="-835" t="-9836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F959FB-105F-4EBB-82F9-3BA8569AE0BE}"/>
                  </a:ext>
                </a:extLst>
              </p:cNvPr>
              <p:cNvSpPr/>
              <p:nvPr/>
            </p:nvSpPr>
            <p:spPr>
              <a:xfrm>
                <a:off x="5925598" y="4012700"/>
                <a:ext cx="45020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Total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271</m:t>
                    </m:r>
                    <m:r>
                      <a: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252.08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F959FB-105F-4EBB-82F9-3BA8569AE0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4012700"/>
                <a:ext cx="4502002" cy="369332"/>
              </a:xfrm>
              <a:prstGeom prst="rect">
                <a:avLst/>
              </a:prstGeom>
              <a:blipFill>
                <a:blip r:embed="rId6"/>
                <a:stretch>
                  <a:fillRect l="-1083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/>
              <p:nvPr/>
            </p:nvSpPr>
            <p:spPr>
              <a:xfrm>
                <a:off x="5942841" y="4581503"/>
                <a:ext cx="3705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Total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18.92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841" y="4581503"/>
                <a:ext cx="3705310" cy="369332"/>
              </a:xfrm>
              <a:prstGeom prst="rect">
                <a:avLst/>
              </a:prstGeom>
              <a:blipFill>
                <a:blip r:embed="rId7"/>
                <a:stretch>
                  <a:fillRect l="-1480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4ED9A6-001D-4230-8892-3C4826ED2206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Sums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088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=32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/>
                            <a:t>21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90164" r="-2890" b="-1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190164" r="-2890" b="-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1163" t="-337143" r="-30407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37143" r="-20231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01744" t="-337143" r="-103488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/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Correction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term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de-DE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de-DE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16+18+21</m:t>
                                </m:r>
                              </m:e>
                            </m:d>
                          </m:e>
                          <m:sup>
                            <m:r>
                              <a:rPr kumimoji="0" lang="de-DE" sz="20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3025</m:t>
                        </m:r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=252.08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  <a:blipFill>
                <a:blip r:embed="rId3"/>
                <a:stretch>
                  <a:fillRect l="-1041" b="-63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/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Total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18.92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  <a:blipFill>
                <a:blip r:embed="rId4"/>
                <a:stretch>
                  <a:fillRect l="-1316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BF81EE-EBB1-4C00-9BA6-30A7D9AABD55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Sums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8980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one-way</a:t>
            </a:r>
            <a:r>
              <a:rPr lang="de-DE" dirty="0"/>
              <a:t> vs. 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AC0F94-A866-4C1C-9FAA-1B7505C5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76" y="1733751"/>
            <a:ext cx="11277600" cy="203669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Factors:</a:t>
            </a:r>
            <a:r>
              <a:rPr lang="en-US" sz="2400" dirty="0"/>
              <a:t> Smoking and Age (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One-way vs. Two way</a:t>
            </a:r>
            <a:r>
              <a:rPr lang="en-US" sz="2400" dirty="0"/>
              <a:t>)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Levels:</a:t>
            </a:r>
            <a:r>
              <a:rPr lang="en-US" sz="2400" dirty="0"/>
              <a:t> </a:t>
            </a:r>
          </a:p>
          <a:p>
            <a:pPr marL="450000" lvl="1" indent="0">
              <a:buNone/>
            </a:pPr>
            <a:r>
              <a:rPr lang="en-US" sz="2200" dirty="0"/>
              <a:t>Non-smoker, weak smoker, strong smoker (Smoking)</a:t>
            </a:r>
          </a:p>
          <a:p>
            <a:pPr marL="450000" lvl="1" indent="0">
              <a:buNone/>
            </a:pPr>
            <a:r>
              <a:rPr lang="en-US" sz="2200" dirty="0"/>
              <a:t>Younger, older (Age)</a:t>
            </a:r>
            <a:endParaRPr lang="de-DE" sz="2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F0D430-827C-4763-9AC3-988BD794F510}"/>
              </a:ext>
            </a:extLst>
          </p:cNvPr>
          <p:cNvSpPr txBox="1">
            <a:spLocks/>
          </p:cNvSpPr>
          <p:nvPr/>
        </p:nvSpPr>
        <p:spPr>
          <a:xfrm>
            <a:off x="451876" y="4493414"/>
            <a:ext cx="11277600" cy="1600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3BA68">
                    <a:lumMod val="75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Different populations (according to levels) that we can draw samples from</a:t>
            </a:r>
            <a:endParaRPr kumimoji="0" lang="de-DE" sz="24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3BA68">
                  <a:lumMod val="75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A7F9F73-B6C5-4134-8445-9DFDA2BC6BAD}"/>
              </a:ext>
            </a:extLst>
          </p:cNvPr>
          <p:cNvSpPr/>
          <p:nvPr/>
        </p:nvSpPr>
        <p:spPr>
          <a:xfrm>
            <a:off x="913795" y="2819400"/>
            <a:ext cx="1600805" cy="38100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289AE2-A6B0-4F64-AC52-9F6647A24266}"/>
              </a:ext>
            </a:extLst>
          </p:cNvPr>
          <p:cNvSpPr/>
          <p:nvPr/>
        </p:nvSpPr>
        <p:spPr>
          <a:xfrm>
            <a:off x="2552700" y="2819400"/>
            <a:ext cx="1600805" cy="38100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97C6A1-0DA5-4096-9283-4D64EFD59B91}"/>
              </a:ext>
            </a:extLst>
          </p:cNvPr>
          <p:cNvSpPr/>
          <p:nvPr/>
        </p:nvSpPr>
        <p:spPr>
          <a:xfrm>
            <a:off x="4191000" y="2819400"/>
            <a:ext cx="1802795" cy="38100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9965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=32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/>
                            <a:t>21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90164" r="-2890" b="-1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190164" r="-2890" b="-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1163" t="-337143" r="-30407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37143" r="-20231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01744" t="-337143" r="-103488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/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Correction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term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de-DE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de-DE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16+18+21</m:t>
                                </m:r>
                              </m:e>
                            </m:d>
                          </m:e>
                          <m:sup>
                            <m:r>
                              <a:rPr kumimoji="0" lang="de-DE" sz="20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3025</m:t>
                        </m:r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=252.08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  <a:blipFill>
                <a:blip r:embed="rId3"/>
                <a:stretch>
                  <a:fillRect l="-1041" b="-63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1933C5-E117-4605-ABC7-9E827CE30471}"/>
                  </a:ext>
                </a:extLst>
              </p:cNvPr>
              <p:cNvSpPr/>
              <p:nvPr/>
            </p:nvSpPr>
            <p:spPr>
              <a:xfrm>
                <a:off x="5939234" y="3130507"/>
                <a:ext cx="4578369" cy="6801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Columns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grow m:val="on"/>
                            <m:subHide m:val="on"/>
                            <m:supHide m:val="on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a</m:t>
                        </m:r>
                      </m:den>
                    </m:f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m:rPr>
                        <m:nor/>
                      </m:rPr>
                      <a: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1933C5-E117-4605-ABC7-9E827CE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34" y="3130507"/>
                <a:ext cx="4578369" cy="680123"/>
              </a:xfrm>
              <a:prstGeom prst="rect">
                <a:avLst/>
              </a:prstGeom>
              <a:blipFill>
                <a:blip r:embed="rId4"/>
                <a:stretch>
                  <a:fillRect l="-1065" b="-45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/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Total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18.92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  <a:blipFill>
                <a:blip r:embed="rId5"/>
                <a:stretch>
                  <a:fillRect l="-1316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BF81EE-EBB1-4C00-9BA6-30A7D9AABD55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Sums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99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=32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/>
                            <a:t>21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90164" r="-2890" b="-1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190164" r="-2890" b="-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1163" t="-337143" r="-30407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37143" r="-20231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01744" t="-337143" r="-103488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/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Correction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term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de-DE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de-DE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16+18+21</m:t>
                                </m:r>
                              </m:e>
                            </m:d>
                          </m:e>
                          <m:sup>
                            <m:r>
                              <a:rPr kumimoji="0" lang="de-DE" sz="20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3025</m:t>
                        </m:r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=252.08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  <a:blipFill>
                <a:blip r:embed="rId3"/>
                <a:stretch>
                  <a:fillRect l="-1041" b="-63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1933C5-E117-4605-ABC7-9E827CE30471}"/>
                  </a:ext>
                </a:extLst>
              </p:cNvPr>
              <p:cNvSpPr/>
              <p:nvPr/>
            </p:nvSpPr>
            <p:spPr>
              <a:xfrm>
                <a:off x="5939234" y="3130507"/>
                <a:ext cx="4578369" cy="6801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Columns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grow m:val="on"/>
                            <m:subHide m:val="on"/>
                            <m:supHide m:val="on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a</m:t>
                        </m:r>
                      </m:den>
                    </m:f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m:rPr>
                        <m:nor/>
                      </m:rPr>
                      <a: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1933C5-E117-4605-ABC7-9E827CE30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34" y="3130507"/>
                <a:ext cx="4578369" cy="680123"/>
              </a:xfrm>
              <a:prstGeom prst="rect">
                <a:avLst/>
              </a:prstGeom>
              <a:blipFill>
                <a:blip r:embed="rId4"/>
                <a:stretch>
                  <a:fillRect l="-1065" b="-45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F959FB-105F-4EBB-82F9-3BA8569AE0BE}"/>
                  </a:ext>
                </a:extLst>
              </p:cNvPr>
              <p:cNvSpPr/>
              <p:nvPr/>
            </p:nvSpPr>
            <p:spPr>
              <a:xfrm>
                <a:off x="5941640" y="3994252"/>
                <a:ext cx="5892895" cy="544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Columns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kumimoji="0" lang="de-D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sto MT" panose="02040603050505030304"/>
                            <a:ea typeface="+mn-ea"/>
                            <a:cs typeface="+mn-cs"/>
                          </a:rPr>
                          <m:t>(16²+18²+21²)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4</m:t>
                        </m:r>
                      </m:den>
                    </m:f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−252.08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F959FB-105F-4EBB-82F9-3BA8569AE0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640" y="3994252"/>
                <a:ext cx="5892895" cy="544060"/>
              </a:xfrm>
              <a:prstGeom prst="rect">
                <a:avLst/>
              </a:prstGeom>
              <a:blipFill>
                <a:blip r:embed="rId5"/>
                <a:stretch>
                  <a:fillRect l="-932" b="-67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/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Total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18.92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  <a:blipFill>
                <a:blip r:embed="rId6"/>
                <a:stretch>
                  <a:fillRect l="-1316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/>
              <p:nvPr/>
            </p:nvSpPr>
            <p:spPr>
              <a:xfrm>
                <a:off x="5939234" y="4580714"/>
                <a:ext cx="5694123" cy="5388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Columns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sto MT" panose="02040603050505030304"/>
                            <a:ea typeface="+mn-ea"/>
                            <a:cs typeface="+mn-cs"/>
                          </a:rPr>
                          <m:t>1021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4</m:t>
                        </m:r>
                      </m:den>
                    </m:f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−252.08=3.17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34" y="4580714"/>
                <a:ext cx="5694123" cy="538865"/>
              </a:xfrm>
              <a:prstGeom prst="rect">
                <a:avLst/>
              </a:prstGeom>
              <a:blipFill>
                <a:blip r:embed="rId7"/>
                <a:stretch>
                  <a:fillRect l="-857" b="-56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973D0E6-7E7D-4DF5-8CDD-31324B7D61D5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Sums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412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=32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/>
                            <a:t>21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90164" r="-2890" b="-1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190164" r="-2890" b="-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1163" t="-337143" r="-30407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37143" r="-20231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01744" t="-337143" r="-103488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/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Correction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term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de-DE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de-DE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16+18+21</m:t>
                                </m:r>
                              </m:e>
                            </m:d>
                          </m:e>
                          <m:sup>
                            <m:r>
                              <a:rPr kumimoji="0" lang="de-DE" sz="20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3025</m:t>
                        </m:r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=252.08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  <a:blipFill>
                <a:blip r:embed="rId3"/>
                <a:stretch>
                  <a:fillRect l="-1041" b="-63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/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Total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18.92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  <a:blipFill>
                <a:blip r:embed="rId4"/>
                <a:stretch>
                  <a:fillRect l="-1316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/>
              <p:nvPr/>
            </p:nvSpPr>
            <p:spPr>
              <a:xfrm>
                <a:off x="5939234" y="2967381"/>
                <a:ext cx="41969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Columns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=3.17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34" y="2967381"/>
                <a:ext cx="4196918" cy="369332"/>
              </a:xfrm>
              <a:prstGeom prst="rect">
                <a:avLst/>
              </a:prstGeom>
              <a:blipFill>
                <a:blip r:embed="rId5"/>
                <a:stretch>
                  <a:fillRect l="-1161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5665E08-5101-41F7-94EF-519BA2518BC6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Sums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920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=32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/>
                            <a:t>21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90164" r="-2890" b="-1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190164" r="-2890" b="-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1163" t="-337143" r="-30407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37143" r="-20231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01744" t="-337143" r="-103488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/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Correction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term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de-DE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de-DE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16+18+21</m:t>
                                </m:r>
                              </m:e>
                            </m:d>
                          </m:e>
                          <m:sup>
                            <m:r>
                              <a:rPr kumimoji="0" lang="de-DE" sz="20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3025</m:t>
                        </m:r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=252.08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  <a:blipFill>
                <a:blip r:embed="rId3"/>
                <a:stretch>
                  <a:fillRect l="-1041" b="-63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/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Total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18.92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  <a:blipFill>
                <a:blip r:embed="rId4"/>
                <a:stretch>
                  <a:fillRect l="-1316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/>
              <p:nvPr/>
            </p:nvSpPr>
            <p:spPr>
              <a:xfrm>
                <a:off x="5939234" y="2967381"/>
                <a:ext cx="41969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Columns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=3.17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34" y="2967381"/>
                <a:ext cx="4196918" cy="369332"/>
              </a:xfrm>
              <a:prstGeom prst="rect">
                <a:avLst/>
              </a:prstGeom>
              <a:blipFill>
                <a:blip r:embed="rId5"/>
                <a:stretch>
                  <a:fillRect l="-1161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1896B47-F8FB-4BF7-96E4-70EB7D08708B}"/>
                  </a:ext>
                </a:extLst>
              </p:cNvPr>
              <p:cNvSpPr/>
              <p:nvPr/>
            </p:nvSpPr>
            <p:spPr>
              <a:xfrm>
                <a:off x="5939234" y="3374614"/>
                <a:ext cx="4338304" cy="6801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Rows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grow m:val="on"/>
                            <m:subHide m:val="on"/>
                            <m:supHide m:val="on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b</m:t>
                        </m:r>
                      </m:den>
                    </m:f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m:rPr>
                        <m:nor/>
                      </m:rPr>
                      <a: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1896B47-F8FB-4BF7-96E4-70EB7D0870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34" y="3374614"/>
                <a:ext cx="4338304" cy="680123"/>
              </a:xfrm>
              <a:prstGeom prst="rect">
                <a:avLst/>
              </a:prstGeom>
              <a:blipFill>
                <a:blip r:embed="rId6"/>
                <a:stretch>
                  <a:fillRect l="-1124" b="-45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5665E08-5101-41F7-94EF-519BA2518BC6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Sums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674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=32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/>
                            <a:t>21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90164" r="-2890" b="-1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190164" r="-2890" b="-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1163" t="-337143" r="-30407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37143" r="-20231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01744" t="-337143" r="-103488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/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Correction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term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de-DE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de-DE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16+18+21</m:t>
                                </m:r>
                              </m:e>
                            </m:d>
                          </m:e>
                          <m:sup>
                            <m:r>
                              <a:rPr kumimoji="0" lang="de-DE" sz="20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3025</m:t>
                        </m:r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=252.08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  <a:blipFill>
                <a:blip r:embed="rId3"/>
                <a:stretch>
                  <a:fillRect l="-1041" b="-63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/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Total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18.92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  <a:blipFill>
                <a:blip r:embed="rId4"/>
                <a:stretch>
                  <a:fillRect l="-1316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/>
              <p:nvPr/>
            </p:nvSpPr>
            <p:spPr>
              <a:xfrm>
                <a:off x="5925598" y="2995516"/>
                <a:ext cx="41969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Columns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=3.17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2995516"/>
                <a:ext cx="4196918" cy="369332"/>
              </a:xfrm>
              <a:prstGeom prst="rect">
                <a:avLst/>
              </a:prstGeom>
              <a:blipFill>
                <a:blip r:embed="rId5"/>
                <a:stretch>
                  <a:fillRect l="-1161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1896B47-F8FB-4BF7-96E4-70EB7D08708B}"/>
                  </a:ext>
                </a:extLst>
              </p:cNvPr>
              <p:cNvSpPr/>
              <p:nvPr/>
            </p:nvSpPr>
            <p:spPr>
              <a:xfrm>
                <a:off x="5939234" y="3336713"/>
                <a:ext cx="4338304" cy="6801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Rows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grow m:val="on"/>
                            <m:subHide m:val="on"/>
                            <m:supHide m:val="on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b</m:t>
                        </m:r>
                      </m:den>
                    </m:f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m:rPr>
                        <m:nor/>
                      </m:rPr>
                      <a: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1896B47-F8FB-4BF7-96E4-70EB7D0870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34" y="3336713"/>
                <a:ext cx="4338304" cy="680123"/>
              </a:xfrm>
              <a:prstGeom prst="rect">
                <a:avLst/>
              </a:prstGeom>
              <a:blipFill>
                <a:blip r:embed="rId6"/>
                <a:stretch>
                  <a:fillRect l="-1124" b="-3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E0766D-4732-4FC5-A863-37DE3E0036E8}"/>
                  </a:ext>
                </a:extLst>
              </p:cNvPr>
              <p:cNvSpPr/>
              <p:nvPr/>
            </p:nvSpPr>
            <p:spPr>
              <a:xfrm>
                <a:off x="5941640" y="4044971"/>
                <a:ext cx="5279330" cy="544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Rows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kumimoji="0" lang="de-D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sto MT" panose="02040603050505030304"/>
                            <a:ea typeface="+mn-ea"/>
                            <a:cs typeface="+mn-cs"/>
                          </a:rPr>
                          <m:t>(</m:t>
                        </m:r>
                        <m:r>
                          <m:rPr>
                            <m:nor/>
                          </m:rP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sto MT" panose="02040603050505030304"/>
                            <a:ea typeface="+mn-ea"/>
                            <a:cs typeface="+mn-cs"/>
                          </a:rPr>
                          <m:t>32</m:t>
                        </m:r>
                        <m:r>
                          <m:rPr>
                            <m:nor/>
                          </m:rPr>
                          <a:rPr kumimoji="0" lang="de-D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sto MT" panose="02040603050505030304"/>
                            <a:ea typeface="+mn-ea"/>
                            <a:cs typeface="+mn-cs"/>
                          </a:rPr>
                          <m:t>²+</m:t>
                        </m:r>
                        <m:r>
                          <m:rPr>
                            <m:nor/>
                          </m:rP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sto MT" panose="02040603050505030304"/>
                            <a:ea typeface="+mn-ea"/>
                            <a:cs typeface="+mn-cs"/>
                          </a:rPr>
                          <m:t>23</m:t>
                        </m:r>
                        <m:r>
                          <m:rPr>
                            <m:nor/>
                          </m:rPr>
                          <a:rPr kumimoji="0" lang="de-D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sto MT" panose="02040603050505030304"/>
                            <a:ea typeface="+mn-ea"/>
                            <a:cs typeface="+mn-cs"/>
                          </a:rPr>
                          <m:t>²)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</m:t>
                        </m:r>
                      </m:den>
                    </m:f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−252.08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E0766D-4732-4FC5-A863-37DE3E003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640" y="4044971"/>
                <a:ext cx="5279330" cy="544060"/>
              </a:xfrm>
              <a:prstGeom prst="rect">
                <a:avLst/>
              </a:prstGeom>
              <a:blipFill>
                <a:blip r:embed="rId7"/>
                <a:stretch>
                  <a:fillRect l="-1039" b="-67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F1AE28-C351-45FE-9293-DF2EDDDE1365}"/>
                  </a:ext>
                </a:extLst>
              </p:cNvPr>
              <p:cNvSpPr/>
              <p:nvPr/>
            </p:nvSpPr>
            <p:spPr>
              <a:xfrm>
                <a:off x="5925598" y="4806742"/>
                <a:ext cx="5479705" cy="5405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Rows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sto MT" panose="02040603050505030304"/>
                            <a:ea typeface="+mn-ea"/>
                            <a:cs typeface="+mn-cs"/>
                          </a:rPr>
                          <m:t>1553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</m:t>
                        </m:r>
                      </m:den>
                    </m:f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−252.08=6.75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F1AE28-C351-45FE-9293-DF2EDDDE13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4806742"/>
                <a:ext cx="5479705" cy="540597"/>
              </a:xfrm>
              <a:prstGeom prst="rect">
                <a:avLst/>
              </a:prstGeom>
              <a:blipFill>
                <a:blip r:embed="rId8"/>
                <a:stretch>
                  <a:fillRect l="-890" b="-68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F1531C3-2179-4B86-9BCB-ECB1C838BD9D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Sums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6083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=32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/>
                            <a:t>21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90164" r="-2890" b="-1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190164" r="-2890" b="-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1163" t="-337143" r="-30407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37143" r="-20231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01744" t="-337143" r="-103488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/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Correction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term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de-DE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de-DE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16+18+21</m:t>
                                </m:r>
                              </m:e>
                            </m:d>
                          </m:e>
                          <m:sup>
                            <m:r>
                              <a:rPr kumimoji="0" lang="de-DE" sz="20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3025</m:t>
                        </m:r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=252.08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  <a:blipFill>
                <a:blip r:embed="rId3"/>
                <a:stretch>
                  <a:fillRect l="-1041" b="-63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/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Total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18.92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  <a:blipFill>
                <a:blip r:embed="rId4"/>
                <a:stretch>
                  <a:fillRect l="-1316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/>
              <p:nvPr/>
            </p:nvSpPr>
            <p:spPr>
              <a:xfrm>
                <a:off x="5925598" y="2995516"/>
                <a:ext cx="41969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Columns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=3.17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2995516"/>
                <a:ext cx="4196918" cy="369332"/>
              </a:xfrm>
              <a:prstGeom prst="rect">
                <a:avLst/>
              </a:prstGeom>
              <a:blipFill>
                <a:blip r:embed="rId5"/>
                <a:stretch>
                  <a:fillRect l="-1161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F1AE28-C351-45FE-9293-DF2EDDDE1365}"/>
                  </a:ext>
                </a:extLst>
              </p:cNvPr>
              <p:cNvSpPr/>
              <p:nvPr/>
            </p:nvSpPr>
            <p:spPr>
              <a:xfrm>
                <a:off x="5925598" y="3418890"/>
                <a:ext cx="37051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Rows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=6.75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F1AE28-C351-45FE-9293-DF2EDDDE13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3418890"/>
                <a:ext cx="3705181" cy="369332"/>
              </a:xfrm>
              <a:prstGeom prst="rect">
                <a:avLst/>
              </a:prstGeom>
              <a:blipFill>
                <a:blip r:embed="rId6"/>
                <a:stretch>
                  <a:fillRect l="-1316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43B36B-C702-4AE6-AB5A-F1BC193ACD38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Sums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79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=32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/>
                            <a:t>21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90164" r="-2890" b="-1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190164" r="-2890" b="-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1163" t="-337143" r="-30407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37143" r="-20231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01744" t="-337143" r="-103488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/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Correction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term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de-DE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de-DE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16+18+21</m:t>
                                </m:r>
                              </m:e>
                            </m:d>
                          </m:e>
                          <m:sup>
                            <m:r>
                              <a:rPr kumimoji="0" lang="de-DE" sz="20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3025</m:t>
                        </m:r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=252.08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  <a:blipFill>
                <a:blip r:embed="rId3"/>
                <a:stretch>
                  <a:fillRect l="-1041" b="-63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/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Total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18.92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  <a:blipFill>
                <a:blip r:embed="rId4"/>
                <a:stretch>
                  <a:fillRect l="-1316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/>
              <p:nvPr/>
            </p:nvSpPr>
            <p:spPr>
              <a:xfrm>
                <a:off x="5925598" y="2995516"/>
                <a:ext cx="41969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Columns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=3.17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2995516"/>
                <a:ext cx="4196918" cy="369332"/>
              </a:xfrm>
              <a:prstGeom prst="rect">
                <a:avLst/>
              </a:prstGeom>
              <a:blipFill>
                <a:blip r:embed="rId5"/>
                <a:stretch>
                  <a:fillRect l="-1161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F1AE28-C351-45FE-9293-DF2EDDDE1365}"/>
                  </a:ext>
                </a:extLst>
              </p:cNvPr>
              <p:cNvSpPr/>
              <p:nvPr/>
            </p:nvSpPr>
            <p:spPr>
              <a:xfrm>
                <a:off x="5925598" y="3418890"/>
                <a:ext cx="37051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Rows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=6.75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F1AE28-C351-45FE-9293-DF2EDDDE13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3418890"/>
                <a:ext cx="3705181" cy="369332"/>
              </a:xfrm>
              <a:prstGeom prst="rect">
                <a:avLst/>
              </a:prstGeom>
              <a:blipFill>
                <a:blip r:embed="rId6"/>
                <a:stretch>
                  <a:fillRect l="-1316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43B36B-C702-4AE6-AB5A-F1BC193ACD38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Sums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1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/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Correction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term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de-DE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de-DE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16+18+21</m:t>
                                </m:r>
                              </m:e>
                            </m:d>
                          </m:e>
                          <m:sup>
                            <m:r>
                              <a:rPr kumimoji="0" lang="de-DE" sz="20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3025</m:t>
                        </m:r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=252.08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  <a:blipFill>
                <a:blip r:embed="rId2"/>
                <a:stretch>
                  <a:fillRect l="-1041" b="-63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/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Total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18.92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  <a:blipFill>
                <a:blip r:embed="rId3"/>
                <a:stretch>
                  <a:fillRect l="-1316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/>
              <p:nvPr/>
            </p:nvSpPr>
            <p:spPr>
              <a:xfrm>
                <a:off x="5925598" y="2995516"/>
                <a:ext cx="41969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Columns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=3.17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2995516"/>
                <a:ext cx="4196918" cy="369332"/>
              </a:xfrm>
              <a:prstGeom prst="rect">
                <a:avLst/>
              </a:prstGeom>
              <a:blipFill>
                <a:blip r:embed="rId4"/>
                <a:stretch>
                  <a:fillRect l="-1161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1896B47-F8FB-4BF7-96E4-70EB7D08708B}"/>
                  </a:ext>
                </a:extLst>
              </p:cNvPr>
              <p:cNvSpPr/>
              <p:nvPr/>
            </p:nvSpPr>
            <p:spPr>
              <a:xfrm>
                <a:off x="5410200" y="4833282"/>
                <a:ext cx="6263702" cy="678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within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groups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grow m:val="on"/>
                            <m:subHide m:val="on"/>
                            <m:supHide m:val="on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r</m:t>
                        </m:r>
                      </m:den>
                    </m:f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sub>
                    </m:sSub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1896B47-F8FB-4BF7-96E4-70EB7D0870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4833282"/>
                <a:ext cx="6263702" cy="678647"/>
              </a:xfrm>
              <a:prstGeom prst="rect">
                <a:avLst/>
              </a:prstGeom>
              <a:blipFill>
                <a:blip r:embed="rId5"/>
                <a:stretch>
                  <a:fillRect l="-876" b="-45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F1AE28-C351-45FE-9293-DF2EDDDE1365}"/>
                  </a:ext>
                </a:extLst>
              </p:cNvPr>
              <p:cNvSpPr/>
              <p:nvPr/>
            </p:nvSpPr>
            <p:spPr>
              <a:xfrm>
                <a:off x="5925598" y="3418890"/>
                <a:ext cx="37051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Rows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=6.75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F1AE28-C351-45FE-9293-DF2EDDDE13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3418890"/>
                <a:ext cx="3705181" cy="369332"/>
              </a:xfrm>
              <a:prstGeom prst="rect">
                <a:avLst/>
              </a:prstGeom>
              <a:blipFill>
                <a:blip r:embed="rId6"/>
                <a:stretch>
                  <a:fillRect l="-1316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328EB30-8715-4171-ADE6-56532EBC6F20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Sums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F00ECC78-E823-4E11-88A4-C5460BB1A24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=32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/>
                            <a:t>21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F00ECC78-E823-4E11-88A4-C5460BB1A2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9344937"/>
                  </p:ext>
                </p:extLst>
              </p:nvPr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399422" t="-90164" r="-2890" b="-1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399422" t="-190164" r="-2890" b="-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101163" t="-337143" r="-30407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200000" t="-337143" r="-20231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301744" t="-337143" r="-103488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6379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=32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/>
                            <a:t>21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90164" r="-2890" b="-1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190164" r="-2890" b="-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1163" t="-337143" r="-30407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37143" r="-20231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01744" t="-337143" r="-103488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/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Correction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term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de-DE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de-DE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16+18+21</m:t>
                                </m:r>
                              </m:e>
                            </m:d>
                          </m:e>
                          <m:sup>
                            <m:r>
                              <a:rPr kumimoji="0" lang="de-DE" sz="20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3025</m:t>
                        </m:r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=252.08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  <a:blipFill>
                <a:blip r:embed="rId3"/>
                <a:stretch>
                  <a:fillRect l="-1041" b="-63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/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Total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18.92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  <a:blipFill>
                <a:blip r:embed="rId4"/>
                <a:stretch>
                  <a:fillRect l="-1316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/>
              <p:nvPr/>
            </p:nvSpPr>
            <p:spPr>
              <a:xfrm>
                <a:off x="5925598" y="2995516"/>
                <a:ext cx="41969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Columns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=3.17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2995516"/>
                <a:ext cx="4196918" cy="369332"/>
              </a:xfrm>
              <a:prstGeom prst="rect">
                <a:avLst/>
              </a:prstGeom>
              <a:blipFill>
                <a:blip r:embed="rId5"/>
                <a:stretch>
                  <a:fillRect l="-1161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1896B47-F8FB-4BF7-96E4-70EB7D08708B}"/>
                  </a:ext>
                </a:extLst>
              </p:cNvPr>
              <p:cNvSpPr/>
              <p:nvPr/>
            </p:nvSpPr>
            <p:spPr>
              <a:xfrm>
                <a:off x="5410200" y="4833282"/>
                <a:ext cx="6263702" cy="678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within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groups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grow m:val="on"/>
                            <m:subHide m:val="on"/>
                            <m:supHide m:val="on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r</m:t>
                        </m:r>
                      </m:den>
                    </m:f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sub>
                    </m:sSub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1896B47-F8FB-4BF7-96E4-70EB7D0870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4833282"/>
                <a:ext cx="6263702" cy="678647"/>
              </a:xfrm>
              <a:prstGeom prst="rect">
                <a:avLst/>
              </a:prstGeom>
              <a:blipFill>
                <a:blip r:embed="rId6"/>
                <a:stretch>
                  <a:fillRect l="-876" b="-45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F1AE28-C351-45FE-9293-DF2EDDDE1365}"/>
                  </a:ext>
                </a:extLst>
              </p:cNvPr>
              <p:cNvSpPr/>
              <p:nvPr/>
            </p:nvSpPr>
            <p:spPr>
              <a:xfrm>
                <a:off x="5925598" y="3418890"/>
                <a:ext cx="37051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Rows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=6.75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F1AE28-C351-45FE-9293-DF2EDDDE13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3418890"/>
                <a:ext cx="3705181" cy="369332"/>
              </a:xfrm>
              <a:prstGeom prst="rect">
                <a:avLst/>
              </a:prstGeom>
              <a:blipFill>
                <a:blip r:embed="rId7"/>
                <a:stretch>
                  <a:fillRect l="-1316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32A587-5BE3-4D44-859D-31FFB7EF1EEF}"/>
              </a:ext>
            </a:extLst>
          </p:cNvPr>
          <p:cNvSpPr/>
          <p:nvPr/>
        </p:nvSpPr>
        <p:spPr>
          <a:xfrm>
            <a:off x="1447800" y="2598049"/>
            <a:ext cx="990600" cy="7667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9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BC451B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BA2FAC-38F1-4AD2-A7EF-8830736C5738}"/>
              </a:ext>
            </a:extLst>
          </p:cNvPr>
          <p:cNvSpPr/>
          <p:nvPr/>
        </p:nvSpPr>
        <p:spPr>
          <a:xfrm>
            <a:off x="2508584" y="2598048"/>
            <a:ext cx="990600" cy="7667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11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BC451B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8F356FB-1EA3-4B9B-8F68-6C235600A5FE}"/>
              </a:ext>
            </a:extLst>
          </p:cNvPr>
          <p:cNvSpPr/>
          <p:nvPr/>
        </p:nvSpPr>
        <p:spPr>
          <a:xfrm>
            <a:off x="3575384" y="2598047"/>
            <a:ext cx="990600" cy="7667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12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BC451B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9639792-459C-4AA6-98F9-CADA25E22BE6}"/>
              </a:ext>
            </a:extLst>
          </p:cNvPr>
          <p:cNvSpPr/>
          <p:nvPr/>
        </p:nvSpPr>
        <p:spPr>
          <a:xfrm>
            <a:off x="1447800" y="3364846"/>
            <a:ext cx="990600" cy="7667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C3EA146-B4BE-4598-8E31-83BE6DC788C4}"/>
              </a:ext>
            </a:extLst>
          </p:cNvPr>
          <p:cNvSpPr/>
          <p:nvPr/>
        </p:nvSpPr>
        <p:spPr>
          <a:xfrm>
            <a:off x="2508584" y="3364845"/>
            <a:ext cx="990600" cy="7667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D725FF1-4234-4CF8-8706-1FD96F64FEB3}"/>
              </a:ext>
            </a:extLst>
          </p:cNvPr>
          <p:cNvSpPr/>
          <p:nvPr/>
        </p:nvSpPr>
        <p:spPr>
          <a:xfrm>
            <a:off x="3575384" y="3364844"/>
            <a:ext cx="990600" cy="7667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98E74BB-4042-45A6-B01D-E69BBC4FF4C4}"/>
              </a:ext>
            </a:extLst>
          </p:cNvPr>
          <p:cNvSpPr/>
          <p:nvPr/>
        </p:nvSpPr>
        <p:spPr>
          <a:xfrm>
            <a:off x="3569368" y="3364844"/>
            <a:ext cx="990600" cy="7667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9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BC451B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F4CAEC2-835E-45FC-ADC7-80AA493F8AE9}"/>
              </a:ext>
            </a:extLst>
          </p:cNvPr>
          <p:cNvSpPr/>
          <p:nvPr/>
        </p:nvSpPr>
        <p:spPr>
          <a:xfrm>
            <a:off x="2508984" y="3364844"/>
            <a:ext cx="990600" cy="7667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BC451B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34A82A9-C13A-482B-B5DF-BEB81AC95C34}"/>
              </a:ext>
            </a:extLst>
          </p:cNvPr>
          <p:cNvSpPr/>
          <p:nvPr/>
        </p:nvSpPr>
        <p:spPr>
          <a:xfrm>
            <a:off x="1452835" y="3360803"/>
            <a:ext cx="990600" cy="7667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BC451B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328EB30-8715-4171-ADE6-56532EBC6F20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Sums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681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=32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/>
                            <a:t>21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90164" r="-2890" b="-1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190164" r="-2890" b="-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1163" t="-337143" r="-30407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37143" r="-20231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01744" t="-337143" r="-103488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/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Correction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term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de-DE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de-DE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16+18+21</m:t>
                                </m:r>
                              </m:e>
                            </m:d>
                          </m:e>
                          <m:sup>
                            <m:r>
                              <a:rPr kumimoji="0" lang="de-DE" sz="20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3025</m:t>
                        </m:r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=252.08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  <a:blipFill>
                <a:blip r:embed="rId3"/>
                <a:stretch>
                  <a:fillRect l="-1041" b="-63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/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Total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18.92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  <a:blipFill>
                <a:blip r:embed="rId4"/>
                <a:stretch>
                  <a:fillRect l="-1316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/>
              <p:nvPr/>
            </p:nvSpPr>
            <p:spPr>
              <a:xfrm>
                <a:off x="5925598" y="2995516"/>
                <a:ext cx="41969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Columns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=3.17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2995516"/>
                <a:ext cx="4196918" cy="369332"/>
              </a:xfrm>
              <a:prstGeom prst="rect">
                <a:avLst/>
              </a:prstGeom>
              <a:blipFill>
                <a:blip r:embed="rId5"/>
                <a:stretch>
                  <a:fillRect l="-1161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1896B47-F8FB-4BF7-96E4-70EB7D08708B}"/>
                  </a:ext>
                </a:extLst>
              </p:cNvPr>
              <p:cNvSpPr/>
              <p:nvPr/>
            </p:nvSpPr>
            <p:spPr>
              <a:xfrm>
                <a:off x="5925598" y="3744203"/>
                <a:ext cx="6323013" cy="678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within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groups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grow m:val="on"/>
                            <m:subHide m:val="on"/>
                            <m:supHide m:val="on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r</m:t>
                        </m:r>
                      </m:den>
                    </m:f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sub>
                    </m:sSub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sub>
                    </m:sSub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1896B47-F8FB-4BF7-96E4-70EB7D0870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3744203"/>
                <a:ext cx="6323013" cy="678647"/>
              </a:xfrm>
              <a:prstGeom prst="rect">
                <a:avLst/>
              </a:prstGeom>
              <a:blipFill>
                <a:blip r:embed="rId6"/>
                <a:stretch>
                  <a:fillRect l="-771" b="-3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F1AE28-C351-45FE-9293-DF2EDDDE1365}"/>
                  </a:ext>
                </a:extLst>
              </p:cNvPr>
              <p:cNvSpPr/>
              <p:nvPr/>
            </p:nvSpPr>
            <p:spPr>
              <a:xfrm>
                <a:off x="5925598" y="3418890"/>
                <a:ext cx="37051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Rows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=6.75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F1AE28-C351-45FE-9293-DF2EDDDE13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3418890"/>
                <a:ext cx="3705181" cy="369332"/>
              </a:xfrm>
              <a:prstGeom prst="rect">
                <a:avLst/>
              </a:prstGeom>
              <a:blipFill>
                <a:blip r:embed="rId7"/>
                <a:stretch>
                  <a:fillRect l="-1316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32A587-5BE3-4D44-859D-31FFB7EF1EEF}"/>
              </a:ext>
            </a:extLst>
          </p:cNvPr>
          <p:cNvSpPr/>
          <p:nvPr/>
        </p:nvSpPr>
        <p:spPr>
          <a:xfrm>
            <a:off x="1447800" y="2598049"/>
            <a:ext cx="990600" cy="7667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9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BC451B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BA2FAC-38F1-4AD2-A7EF-8830736C5738}"/>
              </a:ext>
            </a:extLst>
          </p:cNvPr>
          <p:cNvSpPr/>
          <p:nvPr/>
        </p:nvSpPr>
        <p:spPr>
          <a:xfrm>
            <a:off x="2508584" y="2598048"/>
            <a:ext cx="990600" cy="7667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11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BC451B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8F356FB-1EA3-4B9B-8F68-6C235600A5FE}"/>
              </a:ext>
            </a:extLst>
          </p:cNvPr>
          <p:cNvSpPr/>
          <p:nvPr/>
        </p:nvSpPr>
        <p:spPr>
          <a:xfrm>
            <a:off x="3575384" y="2598047"/>
            <a:ext cx="990600" cy="7667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12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BC451B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9639792-459C-4AA6-98F9-CADA25E22BE6}"/>
              </a:ext>
            </a:extLst>
          </p:cNvPr>
          <p:cNvSpPr/>
          <p:nvPr/>
        </p:nvSpPr>
        <p:spPr>
          <a:xfrm>
            <a:off x="1447800" y="3364846"/>
            <a:ext cx="990600" cy="7667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C3EA146-B4BE-4598-8E31-83BE6DC788C4}"/>
              </a:ext>
            </a:extLst>
          </p:cNvPr>
          <p:cNvSpPr/>
          <p:nvPr/>
        </p:nvSpPr>
        <p:spPr>
          <a:xfrm>
            <a:off x="2508584" y="3364845"/>
            <a:ext cx="990600" cy="7667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D725FF1-4234-4CF8-8706-1FD96F64FEB3}"/>
              </a:ext>
            </a:extLst>
          </p:cNvPr>
          <p:cNvSpPr/>
          <p:nvPr/>
        </p:nvSpPr>
        <p:spPr>
          <a:xfrm>
            <a:off x="3575384" y="3364844"/>
            <a:ext cx="990600" cy="7667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98E74BB-4042-45A6-B01D-E69BBC4FF4C4}"/>
              </a:ext>
            </a:extLst>
          </p:cNvPr>
          <p:cNvSpPr/>
          <p:nvPr/>
        </p:nvSpPr>
        <p:spPr>
          <a:xfrm>
            <a:off x="3569368" y="3364844"/>
            <a:ext cx="990600" cy="7667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9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BC451B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F4CAEC2-835E-45FC-ADC7-80AA493F8AE9}"/>
              </a:ext>
            </a:extLst>
          </p:cNvPr>
          <p:cNvSpPr/>
          <p:nvPr/>
        </p:nvSpPr>
        <p:spPr>
          <a:xfrm>
            <a:off x="2508984" y="3364844"/>
            <a:ext cx="990600" cy="7667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BC451B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34A82A9-C13A-482B-B5DF-BEB81AC95C34}"/>
              </a:ext>
            </a:extLst>
          </p:cNvPr>
          <p:cNvSpPr/>
          <p:nvPr/>
        </p:nvSpPr>
        <p:spPr>
          <a:xfrm>
            <a:off x="1452835" y="3360803"/>
            <a:ext cx="990600" cy="7667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BC451B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1789B8A-2E5C-4EA3-AE4A-DD2AF537BACC}"/>
                  </a:ext>
                </a:extLst>
              </p:cNvPr>
              <p:cNvSpPr/>
              <p:nvPr/>
            </p:nvSpPr>
            <p:spPr>
              <a:xfrm>
                <a:off x="4800600" y="4916372"/>
                <a:ext cx="7178119" cy="549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within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groups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grow m:val="on"/>
                            <m:subHide m:val="on"/>
                            <m:supHide m:val="on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9</m:t>
                                </m:r>
                              </m:e>
                              <m:sup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11</m:t>
                                </m:r>
                              </m:e>
                              <m:sup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+…+9²</m:t>
                            </m:r>
                          </m:e>
                        </m:nary>
                      </m:num>
                      <m:den>
                        <m: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sub>
                    </m:sSub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1789B8A-2E5C-4EA3-AE4A-DD2AF537B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4916372"/>
                <a:ext cx="7178119" cy="549318"/>
              </a:xfrm>
              <a:prstGeom prst="rect">
                <a:avLst/>
              </a:prstGeom>
              <a:blipFill>
                <a:blip r:embed="rId8"/>
                <a:stretch>
                  <a:fillRect l="-765" b="-43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407168E-A4CC-42D0-A785-4E9977548223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Sums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447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dirty="0" err="1"/>
              <a:t>Assumptions</a:t>
            </a:r>
            <a:endParaRPr lang="de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AC0F94-A866-4C1C-9FAA-1B7505C5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09800"/>
            <a:ext cx="11277600" cy="203669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Draw samples and do a test 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Populations have a normal distribution &amp; have the same variance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Samples are drawn randomly &amp; independently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3536795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=32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/>
                            <a:t>21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E9D10B-718A-474A-8C07-2140F6EB67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90164" r="-2890" b="-1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99422" t="-190164" r="-2890" b="-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1163" t="-337143" r="-30407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37143" r="-20231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01744" t="-337143" r="-103488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/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Correction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term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de-DE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de-DE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16+18+21</m:t>
                                </m:r>
                              </m:e>
                            </m:d>
                          </m:e>
                          <m:sup>
                            <m:r>
                              <a:rPr kumimoji="0" lang="de-DE" sz="20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3025</m:t>
                        </m:r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=252.08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  <a:blipFill>
                <a:blip r:embed="rId3"/>
                <a:stretch>
                  <a:fillRect l="-1041" b="-63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/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Total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18.92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  <a:blipFill>
                <a:blip r:embed="rId4"/>
                <a:stretch>
                  <a:fillRect l="-1316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/>
              <p:nvPr/>
            </p:nvSpPr>
            <p:spPr>
              <a:xfrm>
                <a:off x="5925598" y="2995516"/>
                <a:ext cx="41969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Columns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=3.17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2995516"/>
                <a:ext cx="4196918" cy="369332"/>
              </a:xfrm>
              <a:prstGeom prst="rect">
                <a:avLst/>
              </a:prstGeom>
              <a:blipFill>
                <a:blip r:embed="rId5"/>
                <a:stretch>
                  <a:fillRect l="-1161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1896B47-F8FB-4BF7-96E4-70EB7D08708B}"/>
                  </a:ext>
                </a:extLst>
              </p:cNvPr>
              <p:cNvSpPr/>
              <p:nvPr/>
            </p:nvSpPr>
            <p:spPr>
              <a:xfrm>
                <a:off x="5925598" y="3744203"/>
                <a:ext cx="6281335" cy="678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within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groups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grow m:val="on"/>
                            <m:subHide m:val="on"/>
                            <m:supHide m:val="on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r</m:t>
                        </m:r>
                      </m:den>
                    </m:f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sub>
                    </m:sSub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1896B47-F8FB-4BF7-96E4-70EB7D0870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3744203"/>
                <a:ext cx="6281335" cy="678647"/>
              </a:xfrm>
              <a:prstGeom prst="rect">
                <a:avLst/>
              </a:prstGeom>
              <a:blipFill>
                <a:blip r:embed="rId6"/>
                <a:stretch>
                  <a:fillRect l="-777" b="-3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F1AE28-C351-45FE-9293-DF2EDDDE1365}"/>
                  </a:ext>
                </a:extLst>
              </p:cNvPr>
              <p:cNvSpPr/>
              <p:nvPr/>
            </p:nvSpPr>
            <p:spPr>
              <a:xfrm>
                <a:off x="5925598" y="3418890"/>
                <a:ext cx="37051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Rows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=6.75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F1AE28-C351-45FE-9293-DF2EDDDE13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3418890"/>
                <a:ext cx="3705181" cy="369332"/>
              </a:xfrm>
              <a:prstGeom prst="rect">
                <a:avLst/>
              </a:prstGeom>
              <a:blipFill>
                <a:blip r:embed="rId7"/>
                <a:stretch>
                  <a:fillRect l="-1316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32A587-5BE3-4D44-859D-31FFB7EF1EEF}"/>
              </a:ext>
            </a:extLst>
          </p:cNvPr>
          <p:cNvSpPr/>
          <p:nvPr/>
        </p:nvSpPr>
        <p:spPr>
          <a:xfrm>
            <a:off x="1447800" y="2598049"/>
            <a:ext cx="990600" cy="7667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9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BC451B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BA2FAC-38F1-4AD2-A7EF-8830736C5738}"/>
              </a:ext>
            </a:extLst>
          </p:cNvPr>
          <p:cNvSpPr/>
          <p:nvPr/>
        </p:nvSpPr>
        <p:spPr>
          <a:xfrm>
            <a:off x="2508584" y="2598048"/>
            <a:ext cx="990600" cy="7667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11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BC451B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8F356FB-1EA3-4B9B-8F68-6C235600A5FE}"/>
              </a:ext>
            </a:extLst>
          </p:cNvPr>
          <p:cNvSpPr/>
          <p:nvPr/>
        </p:nvSpPr>
        <p:spPr>
          <a:xfrm>
            <a:off x="3575384" y="2598047"/>
            <a:ext cx="990600" cy="7667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12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BC451B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9639792-459C-4AA6-98F9-CADA25E22BE6}"/>
              </a:ext>
            </a:extLst>
          </p:cNvPr>
          <p:cNvSpPr/>
          <p:nvPr/>
        </p:nvSpPr>
        <p:spPr>
          <a:xfrm>
            <a:off x="1447800" y="3364846"/>
            <a:ext cx="990600" cy="7667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C3EA146-B4BE-4598-8E31-83BE6DC788C4}"/>
              </a:ext>
            </a:extLst>
          </p:cNvPr>
          <p:cNvSpPr/>
          <p:nvPr/>
        </p:nvSpPr>
        <p:spPr>
          <a:xfrm>
            <a:off x="2508584" y="3364845"/>
            <a:ext cx="990600" cy="7667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D725FF1-4234-4CF8-8706-1FD96F64FEB3}"/>
              </a:ext>
            </a:extLst>
          </p:cNvPr>
          <p:cNvSpPr/>
          <p:nvPr/>
        </p:nvSpPr>
        <p:spPr>
          <a:xfrm>
            <a:off x="3575384" y="3364844"/>
            <a:ext cx="990600" cy="7667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98E74BB-4042-45A6-B01D-E69BBC4FF4C4}"/>
              </a:ext>
            </a:extLst>
          </p:cNvPr>
          <p:cNvSpPr/>
          <p:nvPr/>
        </p:nvSpPr>
        <p:spPr>
          <a:xfrm>
            <a:off x="3569368" y="3364844"/>
            <a:ext cx="990600" cy="7667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9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BC451B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F4CAEC2-835E-45FC-ADC7-80AA493F8AE9}"/>
              </a:ext>
            </a:extLst>
          </p:cNvPr>
          <p:cNvSpPr/>
          <p:nvPr/>
        </p:nvSpPr>
        <p:spPr>
          <a:xfrm>
            <a:off x="2508984" y="3364844"/>
            <a:ext cx="990600" cy="7667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BC451B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34A82A9-C13A-482B-B5DF-BEB81AC95C34}"/>
              </a:ext>
            </a:extLst>
          </p:cNvPr>
          <p:cNvSpPr/>
          <p:nvPr/>
        </p:nvSpPr>
        <p:spPr>
          <a:xfrm>
            <a:off x="1452835" y="3360803"/>
            <a:ext cx="990600" cy="76679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7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BC451B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1789B8A-2E5C-4EA3-AE4A-DD2AF537BACC}"/>
                  </a:ext>
                </a:extLst>
              </p:cNvPr>
              <p:cNvSpPr/>
              <p:nvPr/>
            </p:nvSpPr>
            <p:spPr>
              <a:xfrm>
                <a:off x="4511692" y="4873613"/>
                <a:ext cx="7375737" cy="487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within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groups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f>
                      <m:fPr>
                        <m:ctrlPr>
                          <a:rPr kumimoji="0" lang="de-DE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525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3.17</m:t>
                    </m:r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6.75 −252.08 =0.5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1789B8A-2E5C-4EA3-AE4A-DD2AF537B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692" y="4873613"/>
                <a:ext cx="7375737" cy="487954"/>
              </a:xfrm>
              <a:prstGeom prst="rect">
                <a:avLst/>
              </a:prstGeom>
              <a:blipFill>
                <a:blip r:embed="rId8"/>
                <a:stretch>
                  <a:fillRect l="-661" b="-49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75D30EA-4B03-4A10-A73D-1E7CFA6D9CB6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Sums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120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/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Correction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term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de-DE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de-DE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16+18+21</m:t>
                                </m:r>
                              </m:e>
                            </m:d>
                          </m:e>
                          <m:sup>
                            <m:r>
                              <a:rPr kumimoji="0" lang="de-DE" sz="20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3025</m:t>
                        </m:r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=252.08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  <a:blipFill>
                <a:blip r:embed="rId2"/>
                <a:stretch>
                  <a:fillRect l="-1041" b="-63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/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Total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18.92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  <a:blipFill>
                <a:blip r:embed="rId3"/>
                <a:stretch>
                  <a:fillRect l="-1316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/>
              <p:nvPr/>
            </p:nvSpPr>
            <p:spPr>
              <a:xfrm>
                <a:off x="5925598" y="2995516"/>
                <a:ext cx="41969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Columns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=3.17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2995516"/>
                <a:ext cx="4196918" cy="369332"/>
              </a:xfrm>
              <a:prstGeom prst="rect">
                <a:avLst/>
              </a:prstGeom>
              <a:blipFill>
                <a:blip r:embed="rId4"/>
                <a:stretch>
                  <a:fillRect l="-1161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F1AE28-C351-45FE-9293-DF2EDDDE1365}"/>
                  </a:ext>
                </a:extLst>
              </p:cNvPr>
              <p:cNvSpPr/>
              <p:nvPr/>
            </p:nvSpPr>
            <p:spPr>
              <a:xfrm>
                <a:off x="5925598" y="3418890"/>
                <a:ext cx="37051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Rows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=6.75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F1AE28-C351-45FE-9293-DF2EDDDE13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3418890"/>
                <a:ext cx="3705181" cy="369332"/>
              </a:xfrm>
              <a:prstGeom prst="rect">
                <a:avLst/>
              </a:prstGeom>
              <a:blipFill>
                <a:blip r:embed="rId5"/>
                <a:stretch>
                  <a:fillRect l="-1316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1789B8A-2E5C-4EA3-AE4A-DD2AF537BACC}"/>
                  </a:ext>
                </a:extLst>
              </p:cNvPr>
              <p:cNvSpPr/>
              <p:nvPr/>
            </p:nvSpPr>
            <p:spPr>
              <a:xfrm>
                <a:off x="5875872" y="3899599"/>
                <a:ext cx="43444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within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groups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0.5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1789B8A-2E5C-4EA3-AE4A-DD2AF537B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872" y="3899599"/>
                <a:ext cx="4344459" cy="369332"/>
              </a:xfrm>
              <a:prstGeom prst="rect">
                <a:avLst/>
              </a:prstGeom>
              <a:blipFill>
                <a:blip r:embed="rId6"/>
                <a:stretch>
                  <a:fillRect l="-1262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35A704AA-6F00-492C-BE87-AD3CBFAD367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=32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/>
                            <a:t>21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35A704AA-6F00-492C-BE87-AD3CBFAD36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5749717"/>
                  </p:ext>
                </p:extLst>
              </p:nvPr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399422" t="-90164" r="-2890" b="-1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399422" t="-190164" r="-2890" b="-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101163" t="-337143" r="-30407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200000" t="-337143" r="-20231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301744" t="-337143" r="-103488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71CA693-AB64-49EF-BB53-D7CDC0C50651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Sums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504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/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Correction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term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de-DE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de-DE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16+18+21</m:t>
                                </m:r>
                              </m:e>
                            </m:d>
                          </m:e>
                          <m:sup>
                            <m:r>
                              <a:rPr kumimoji="0" lang="de-DE" sz="20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3025</m:t>
                        </m:r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=252.08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  <a:blipFill>
                <a:blip r:embed="rId2"/>
                <a:stretch>
                  <a:fillRect l="-1041" b="-63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/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Total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18.92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  <a:blipFill>
                <a:blip r:embed="rId3"/>
                <a:stretch>
                  <a:fillRect l="-1316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/>
              <p:nvPr/>
            </p:nvSpPr>
            <p:spPr>
              <a:xfrm>
                <a:off x="5925598" y="2995516"/>
                <a:ext cx="41969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Columns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=3.17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2995516"/>
                <a:ext cx="4196918" cy="369332"/>
              </a:xfrm>
              <a:prstGeom prst="rect">
                <a:avLst/>
              </a:prstGeom>
              <a:blipFill>
                <a:blip r:embed="rId4"/>
                <a:stretch>
                  <a:fillRect l="-1161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F1AE28-C351-45FE-9293-DF2EDDDE1365}"/>
                  </a:ext>
                </a:extLst>
              </p:cNvPr>
              <p:cNvSpPr/>
              <p:nvPr/>
            </p:nvSpPr>
            <p:spPr>
              <a:xfrm>
                <a:off x="5925598" y="3418890"/>
                <a:ext cx="37051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Rows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=6.75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F1AE28-C351-45FE-9293-DF2EDDDE13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3418890"/>
                <a:ext cx="3705181" cy="369332"/>
              </a:xfrm>
              <a:prstGeom prst="rect">
                <a:avLst/>
              </a:prstGeom>
              <a:blipFill>
                <a:blip r:embed="rId5"/>
                <a:stretch>
                  <a:fillRect l="-1316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1789B8A-2E5C-4EA3-AE4A-DD2AF537BACC}"/>
                  </a:ext>
                </a:extLst>
              </p:cNvPr>
              <p:cNvSpPr/>
              <p:nvPr/>
            </p:nvSpPr>
            <p:spPr>
              <a:xfrm>
                <a:off x="5875872" y="3899599"/>
                <a:ext cx="43444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within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groups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0.5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1789B8A-2E5C-4EA3-AE4A-DD2AF537B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872" y="3899599"/>
                <a:ext cx="4344459" cy="369332"/>
              </a:xfrm>
              <a:prstGeom prst="rect">
                <a:avLst/>
              </a:prstGeom>
              <a:blipFill>
                <a:blip r:embed="rId6"/>
                <a:stretch>
                  <a:fillRect l="-1262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35A704AA-6F00-492C-BE87-AD3CBFAD36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=32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/>
                            <a:t>21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35A704AA-6F00-492C-BE87-AD3CBFAD36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399422" t="-90164" r="-2890" b="-1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399422" t="-190164" r="-2890" b="-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101163" t="-337143" r="-30407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200000" t="-337143" r="-20231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301744" t="-337143" r="-103488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71CA693-AB64-49EF-BB53-D7CDC0C50651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Sums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257036-F801-4028-8B80-A806D554C8DD}"/>
              </a:ext>
            </a:extLst>
          </p:cNvPr>
          <p:cNvSpPr/>
          <p:nvPr/>
        </p:nvSpPr>
        <p:spPr>
          <a:xfrm>
            <a:off x="5875872" y="4500641"/>
            <a:ext cx="2740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of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Squares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Error = ? </a:t>
            </a:r>
          </a:p>
        </p:txBody>
      </p:sp>
    </p:spTree>
    <p:extLst>
      <p:ext uri="{BB962C8B-B14F-4D97-AF65-F5344CB8AC3E}">
        <p14:creationId xmlns:p14="http://schemas.microsoft.com/office/powerpoint/2010/main" val="529120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98EFCD-760C-44DA-92E4-41DAD9BA7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1308136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2: Calculate the Colum and Row totals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9AC2D3-9F76-46DA-AF9D-B97779998BFD}"/>
              </a:ext>
            </a:extLst>
          </p:cNvPr>
          <p:cNvSpPr/>
          <p:nvPr/>
        </p:nvSpPr>
        <p:spPr>
          <a:xfrm>
            <a:off x="4441238" y="2667000"/>
            <a:ext cx="3737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1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(Smoking)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C49674-F7EA-4DF2-B0F9-3146B6C155EA}"/>
              </a:ext>
            </a:extLst>
          </p:cNvPr>
          <p:cNvSpPr/>
          <p:nvPr/>
        </p:nvSpPr>
        <p:spPr>
          <a:xfrm>
            <a:off x="4441238" y="3188732"/>
            <a:ext cx="3325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(Age)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24ADC2-F368-493B-B1E1-DBFFE01354D8}"/>
              </a:ext>
            </a:extLst>
          </p:cNvPr>
          <p:cNvSpPr/>
          <p:nvPr/>
        </p:nvSpPr>
        <p:spPr>
          <a:xfrm>
            <a:off x="4441238" y="3673060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(within)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D2BFE9-E7E8-466A-AA28-234E363192D3}"/>
              </a:ext>
            </a:extLst>
          </p:cNvPr>
          <p:cNvSpPr/>
          <p:nvPr/>
        </p:nvSpPr>
        <p:spPr>
          <a:xfrm>
            <a:off x="4441238" y="4202668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DADA">
                    <a:lumMod val="9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(Error)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DADADA">
                  <a:lumMod val="9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C076C8-4669-4194-9FB2-883EFF94B6CA}"/>
              </a:ext>
            </a:extLst>
          </p:cNvPr>
          <p:cNvSpPr/>
          <p:nvPr/>
        </p:nvSpPr>
        <p:spPr>
          <a:xfrm>
            <a:off x="3953143" y="317396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+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5D39C-ED74-450F-A6E2-2CEB84C1F4FB}"/>
              </a:ext>
            </a:extLst>
          </p:cNvPr>
          <p:cNvSpPr/>
          <p:nvPr/>
        </p:nvSpPr>
        <p:spPr>
          <a:xfrm>
            <a:off x="3953143" y="3673060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+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06C5FE-F76A-40CB-A054-7F67FBB49DCE}"/>
              </a:ext>
            </a:extLst>
          </p:cNvPr>
          <p:cNvSpPr/>
          <p:nvPr/>
        </p:nvSpPr>
        <p:spPr>
          <a:xfrm>
            <a:off x="3976011" y="417215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+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7BC0C5-BD5D-4ADD-A830-8F86099E54E4}"/>
              </a:ext>
            </a:extLst>
          </p:cNvPr>
          <p:cNvSpPr/>
          <p:nvPr/>
        </p:nvSpPr>
        <p:spPr>
          <a:xfrm>
            <a:off x="4441238" y="4724400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(Total)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AD9277">
                  <a:lumMod val="60000"/>
                  <a:lumOff val="4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5A4318-30E9-498B-86DA-6370C07E432E}"/>
              </a:ext>
            </a:extLst>
          </p:cNvPr>
          <p:cNvCxnSpPr/>
          <p:nvPr/>
        </p:nvCxnSpPr>
        <p:spPr>
          <a:xfrm>
            <a:off x="3101165" y="4589950"/>
            <a:ext cx="5867400" cy="0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199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98EFCD-760C-44DA-92E4-41DAD9BA7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1308136"/>
            <a:ext cx="11277600" cy="203669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Step 2: Calculate the Colum and Row totals</a:t>
            </a:r>
            <a:endParaRPr lang="de-DE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9AC2D3-9F76-46DA-AF9D-B97779998BFD}"/>
              </a:ext>
            </a:extLst>
          </p:cNvPr>
          <p:cNvSpPr/>
          <p:nvPr/>
        </p:nvSpPr>
        <p:spPr>
          <a:xfrm>
            <a:off x="3338190" y="2643773"/>
            <a:ext cx="2957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(Smoking) 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C49674-F7EA-4DF2-B0F9-3146B6C155EA}"/>
              </a:ext>
            </a:extLst>
          </p:cNvPr>
          <p:cNvSpPr/>
          <p:nvPr/>
        </p:nvSpPr>
        <p:spPr>
          <a:xfrm>
            <a:off x="8305800" y="2667000"/>
            <a:ext cx="26314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2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factor (Age) 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24ADC2-F368-493B-B1E1-DBFFE01354D8}"/>
              </a:ext>
            </a:extLst>
          </p:cNvPr>
          <p:cNvSpPr/>
          <p:nvPr/>
        </p:nvSpPr>
        <p:spPr>
          <a:xfrm>
            <a:off x="6278588" y="2659450"/>
            <a:ext cx="33255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(within)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D2BFE9-E7E8-466A-AA28-234E363192D3}"/>
              </a:ext>
            </a:extLst>
          </p:cNvPr>
          <p:cNvSpPr/>
          <p:nvPr/>
        </p:nvSpPr>
        <p:spPr>
          <a:xfrm>
            <a:off x="4911836" y="3657600"/>
            <a:ext cx="3325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DADA">
                    <a:lumMod val="9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(Error)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DADADA">
                  <a:lumMod val="9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C076C8-4669-4194-9FB2-883EFF94B6CA}"/>
              </a:ext>
            </a:extLst>
          </p:cNvPr>
          <p:cNvSpPr/>
          <p:nvPr/>
        </p:nvSpPr>
        <p:spPr>
          <a:xfrm>
            <a:off x="3107889" y="2640796"/>
            <a:ext cx="237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-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5D39C-ED74-450F-A6E2-2CEB84C1F4FB}"/>
              </a:ext>
            </a:extLst>
          </p:cNvPr>
          <p:cNvSpPr/>
          <p:nvPr/>
        </p:nvSpPr>
        <p:spPr>
          <a:xfrm>
            <a:off x="6103724" y="2582218"/>
            <a:ext cx="251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-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06C5FE-F76A-40CB-A054-7F67FBB49DCE}"/>
              </a:ext>
            </a:extLst>
          </p:cNvPr>
          <p:cNvSpPr/>
          <p:nvPr/>
        </p:nvSpPr>
        <p:spPr>
          <a:xfrm>
            <a:off x="8154754" y="2612995"/>
            <a:ext cx="251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-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7BC0C5-BD5D-4ADD-A830-8F86099E54E4}"/>
              </a:ext>
            </a:extLst>
          </p:cNvPr>
          <p:cNvSpPr/>
          <p:nvPr/>
        </p:nvSpPr>
        <p:spPr>
          <a:xfrm>
            <a:off x="1216933" y="2635118"/>
            <a:ext cx="33255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Sum of Squares (Total)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AD9277">
                  <a:lumMod val="60000"/>
                  <a:lumOff val="40000"/>
                </a:srgbClr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E78B30-A234-4A22-A2BC-A6E291A7BA5E}"/>
              </a:ext>
            </a:extLst>
          </p:cNvPr>
          <p:cNvSpPr/>
          <p:nvPr/>
        </p:nvSpPr>
        <p:spPr>
          <a:xfrm>
            <a:off x="5865766" y="307965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D927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=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4585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/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Correction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term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de-DE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de-DE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16+18+21</m:t>
                                </m:r>
                              </m:e>
                            </m:d>
                          </m:e>
                          <m:sup>
                            <m:r>
                              <a:rPr kumimoji="0" lang="de-DE" sz="20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3025</m:t>
                        </m:r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=252.08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  <a:blipFill>
                <a:blip r:embed="rId2"/>
                <a:stretch>
                  <a:fillRect l="-1041" b="-63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/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Total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18.92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  <a:blipFill>
                <a:blip r:embed="rId3"/>
                <a:stretch>
                  <a:fillRect l="-1316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/>
              <p:nvPr/>
            </p:nvSpPr>
            <p:spPr>
              <a:xfrm>
                <a:off x="5925598" y="2995516"/>
                <a:ext cx="41969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Columns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=3.17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2995516"/>
                <a:ext cx="4196918" cy="369332"/>
              </a:xfrm>
              <a:prstGeom prst="rect">
                <a:avLst/>
              </a:prstGeom>
              <a:blipFill>
                <a:blip r:embed="rId4"/>
                <a:stretch>
                  <a:fillRect l="-1161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F1AE28-C351-45FE-9293-DF2EDDDE1365}"/>
                  </a:ext>
                </a:extLst>
              </p:cNvPr>
              <p:cNvSpPr/>
              <p:nvPr/>
            </p:nvSpPr>
            <p:spPr>
              <a:xfrm>
                <a:off x="5925598" y="3418890"/>
                <a:ext cx="37051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Rows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=6.75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F1AE28-C351-45FE-9293-DF2EDDDE13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3418890"/>
                <a:ext cx="3705181" cy="369332"/>
              </a:xfrm>
              <a:prstGeom prst="rect">
                <a:avLst/>
              </a:prstGeom>
              <a:blipFill>
                <a:blip r:embed="rId5"/>
                <a:stretch>
                  <a:fillRect l="-1316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1789B8A-2E5C-4EA3-AE4A-DD2AF537BACC}"/>
                  </a:ext>
                </a:extLst>
              </p:cNvPr>
              <p:cNvSpPr/>
              <p:nvPr/>
            </p:nvSpPr>
            <p:spPr>
              <a:xfrm>
                <a:off x="5875872" y="3899599"/>
                <a:ext cx="43444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within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groups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0.5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1789B8A-2E5C-4EA3-AE4A-DD2AF537B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872" y="3899599"/>
                <a:ext cx="4344459" cy="369332"/>
              </a:xfrm>
              <a:prstGeom prst="rect">
                <a:avLst/>
              </a:prstGeom>
              <a:blipFill>
                <a:blip r:embed="rId6"/>
                <a:stretch>
                  <a:fillRect l="-1262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35A704AA-6F00-492C-BE87-AD3CBFAD36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=32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/>
                            <a:t>21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35A704AA-6F00-492C-BE87-AD3CBFAD36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399422" t="-90164" r="-2890" b="-1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399422" t="-190164" r="-2890" b="-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101163" t="-337143" r="-30407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200000" t="-337143" r="-20231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301744" t="-337143" r="-103488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FD90838-710C-4A78-AF16-D007A14B5358}"/>
                  </a:ext>
                </a:extLst>
              </p:cNvPr>
              <p:cNvSpPr/>
              <p:nvPr/>
            </p:nvSpPr>
            <p:spPr>
              <a:xfrm>
                <a:off x="5841381" y="4410788"/>
                <a:ext cx="5471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Error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𝐺</m:t>
                        </m:r>
                      </m:sub>
                    </m:sSub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FD90838-710C-4A78-AF16-D007A14B53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381" y="4410788"/>
                <a:ext cx="5471498" cy="369332"/>
              </a:xfrm>
              <a:prstGeom prst="rect">
                <a:avLst/>
              </a:prstGeom>
              <a:blipFill>
                <a:blip r:embed="rId8"/>
                <a:stretch>
                  <a:fillRect l="-891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5FBFE93-1DB7-484A-A83A-011A752F9E36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Sums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873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/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Correction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term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de-DE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de-DE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16+18+21</m:t>
                                </m:r>
                              </m:e>
                            </m:d>
                          </m:e>
                          <m:sup>
                            <m:r>
                              <a:rPr kumimoji="0" lang="de-DE" sz="20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3025</m:t>
                        </m:r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=252.08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  <a:blipFill>
                <a:blip r:embed="rId2"/>
                <a:stretch>
                  <a:fillRect l="-1041" b="-63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/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Total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18.92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  <a:blipFill>
                <a:blip r:embed="rId3"/>
                <a:stretch>
                  <a:fillRect l="-1316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/>
              <p:nvPr/>
            </p:nvSpPr>
            <p:spPr>
              <a:xfrm>
                <a:off x="5925598" y="2995516"/>
                <a:ext cx="41969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Columns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=3.17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2995516"/>
                <a:ext cx="4196918" cy="369332"/>
              </a:xfrm>
              <a:prstGeom prst="rect">
                <a:avLst/>
              </a:prstGeom>
              <a:blipFill>
                <a:blip r:embed="rId4"/>
                <a:stretch>
                  <a:fillRect l="-1161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F1AE28-C351-45FE-9293-DF2EDDDE1365}"/>
                  </a:ext>
                </a:extLst>
              </p:cNvPr>
              <p:cNvSpPr/>
              <p:nvPr/>
            </p:nvSpPr>
            <p:spPr>
              <a:xfrm>
                <a:off x="5925598" y="3418890"/>
                <a:ext cx="37051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Rows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=6.75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F1AE28-C351-45FE-9293-DF2EDDDE13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3418890"/>
                <a:ext cx="3705181" cy="369332"/>
              </a:xfrm>
              <a:prstGeom prst="rect">
                <a:avLst/>
              </a:prstGeom>
              <a:blipFill>
                <a:blip r:embed="rId5"/>
                <a:stretch>
                  <a:fillRect l="-1316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1789B8A-2E5C-4EA3-AE4A-DD2AF537BACC}"/>
                  </a:ext>
                </a:extLst>
              </p:cNvPr>
              <p:cNvSpPr/>
              <p:nvPr/>
            </p:nvSpPr>
            <p:spPr>
              <a:xfrm>
                <a:off x="5875872" y="3899599"/>
                <a:ext cx="43444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within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groups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0.5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1789B8A-2E5C-4EA3-AE4A-DD2AF537B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872" y="3899599"/>
                <a:ext cx="4344459" cy="369332"/>
              </a:xfrm>
              <a:prstGeom prst="rect">
                <a:avLst/>
              </a:prstGeom>
              <a:blipFill>
                <a:blip r:embed="rId6"/>
                <a:stretch>
                  <a:fillRect l="-1262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35A704AA-6F00-492C-BE87-AD3CBFAD36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=32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/>
                            <a:t>21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35A704AA-6F00-492C-BE87-AD3CBFAD36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399422" t="-90164" r="-2890" b="-1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399422" t="-190164" r="-2890" b="-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101163" t="-337143" r="-30407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200000" t="-337143" r="-20231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301744" t="-337143" r="-103488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FD90838-710C-4A78-AF16-D007A14B5358}"/>
                  </a:ext>
                </a:extLst>
              </p:cNvPr>
              <p:cNvSpPr/>
              <p:nvPr/>
            </p:nvSpPr>
            <p:spPr>
              <a:xfrm>
                <a:off x="5841381" y="4410788"/>
                <a:ext cx="557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Error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  <m:sSub>
                      <m:sSub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𝐺</m:t>
                        </m:r>
                      </m:sub>
                    </m:sSub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FD90838-710C-4A78-AF16-D007A14B53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381" y="4410788"/>
                <a:ext cx="5578578" cy="369332"/>
              </a:xfrm>
              <a:prstGeom prst="rect">
                <a:avLst/>
              </a:prstGeom>
              <a:blipFill>
                <a:blip r:embed="rId8"/>
                <a:stretch>
                  <a:fillRect l="-874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462F40-70BC-435E-AA08-3E47400B8ABD}"/>
                  </a:ext>
                </a:extLst>
              </p:cNvPr>
              <p:cNvSpPr/>
              <p:nvPr/>
            </p:nvSpPr>
            <p:spPr>
              <a:xfrm>
                <a:off x="5841381" y="4946842"/>
                <a:ext cx="6318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Error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18.92−3.17−6.75−0.5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8.5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462F40-70BC-435E-AA08-3E47400B8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381" y="4946842"/>
                <a:ext cx="6318909" cy="369332"/>
              </a:xfrm>
              <a:prstGeom prst="rect">
                <a:avLst/>
              </a:prstGeom>
              <a:blipFill>
                <a:blip r:embed="rId9"/>
                <a:stretch>
                  <a:fillRect l="-771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9D1A8C1-DFDF-4067-A9AB-537A949F6AD8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Sums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53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/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Correction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term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de-DE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de-DE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16+18+21</m:t>
                                </m:r>
                              </m:e>
                            </m:d>
                          </m:e>
                          <m:sup>
                            <m:r>
                              <a:rPr kumimoji="0" lang="de-DE" sz="20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de-DE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3025</m:t>
                        </m:r>
                      </m:num>
                      <m:den>
                        <m:r>
                          <a: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de-DE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=252.08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AD3A16-6566-4C50-A0F5-B4470F54F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1976010"/>
                <a:ext cx="5860002" cy="570797"/>
              </a:xfrm>
              <a:prstGeom prst="rect">
                <a:avLst/>
              </a:prstGeom>
              <a:blipFill>
                <a:blip r:embed="rId2"/>
                <a:stretch>
                  <a:fillRect l="-1041" b="-63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/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Total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18.92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FC1321-497B-4010-A3EC-0E2838950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34" y="2598049"/>
                <a:ext cx="3705310" cy="369332"/>
              </a:xfrm>
              <a:prstGeom prst="rect">
                <a:avLst/>
              </a:prstGeom>
              <a:blipFill>
                <a:blip r:embed="rId3"/>
                <a:stretch>
                  <a:fillRect l="-1316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/>
              <p:nvPr/>
            </p:nvSpPr>
            <p:spPr>
              <a:xfrm>
                <a:off x="5925598" y="2995516"/>
                <a:ext cx="41969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Columns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=3.17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4F61F1-4493-4F20-BCE0-A10100B43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2995516"/>
                <a:ext cx="4196918" cy="369332"/>
              </a:xfrm>
              <a:prstGeom prst="rect">
                <a:avLst/>
              </a:prstGeom>
              <a:blipFill>
                <a:blip r:embed="rId4"/>
                <a:stretch>
                  <a:fillRect l="-1161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F1AE28-C351-45FE-9293-DF2EDDDE1365}"/>
                  </a:ext>
                </a:extLst>
              </p:cNvPr>
              <p:cNvSpPr/>
              <p:nvPr/>
            </p:nvSpPr>
            <p:spPr>
              <a:xfrm>
                <a:off x="5925598" y="3418890"/>
                <a:ext cx="37051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Rows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=6.75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F1AE28-C351-45FE-9293-DF2EDDDE13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98" y="3418890"/>
                <a:ext cx="3705181" cy="369332"/>
              </a:xfrm>
              <a:prstGeom prst="rect">
                <a:avLst/>
              </a:prstGeom>
              <a:blipFill>
                <a:blip r:embed="rId5"/>
                <a:stretch>
                  <a:fillRect l="-1316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1789B8A-2E5C-4EA3-AE4A-DD2AF537BACC}"/>
                  </a:ext>
                </a:extLst>
              </p:cNvPr>
              <p:cNvSpPr/>
              <p:nvPr/>
            </p:nvSpPr>
            <p:spPr>
              <a:xfrm>
                <a:off x="5875872" y="3899599"/>
                <a:ext cx="44037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within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groups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0.5</m:t>
                    </m:r>
                  </m:oMath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1789B8A-2E5C-4EA3-AE4A-DD2AF537B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872" y="3899599"/>
                <a:ext cx="4403770" cy="369332"/>
              </a:xfrm>
              <a:prstGeom prst="rect">
                <a:avLst/>
              </a:prstGeom>
              <a:blipFill>
                <a:blip r:embed="rId6"/>
                <a:stretch>
                  <a:fillRect l="-1247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35A704AA-6F00-492C-BE87-AD3CBFAD36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=32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18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/>
                            <a:t>21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35A704AA-6F00-492C-BE87-AD3CBFAD36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1976010"/>
              <a:ext cx="5257800" cy="2763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Weak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Strong smoker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 Total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399422" t="-90164" r="-2890" b="-1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Younger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399422" t="-190164" r="-2890" b="-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Older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  <a:endParaRPr lang="de-DE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25091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 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101163" t="-337143" r="-30407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200000" t="-337143" r="-20231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301744" t="-337143" r="-103488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462F40-70BC-435E-AA08-3E47400B8ABD}"/>
                  </a:ext>
                </a:extLst>
              </p:cNvPr>
              <p:cNvSpPr/>
              <p:nvPr/>
            </p:nvSpPr>
            <p:spPr>
              <a:xfrm>
                <a:off x="5901535" y="4380308"/>
                <a:ext cx="36070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Sum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of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de-DE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Squares</a:t>
                </a:r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Error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b>
                          <m:sSubPr>
                            <m:ctrlPr>
                              <a:rPr kumimoji="0" lang="de-DE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= 8.5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462F40-70BC-435E-AA08-3E47400B8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535" y="4380308"/>
                <a:ext cx="3607078" cy="369332"/>
              </a:xfrm>
              <a:prstGeom prst="rect">
                <a:avLst/>
              </a:prstGeom>
              <a:blipFill>
                <a:blip r:embed="rId8"/>
                <a:stretch>
                  <a:fillRect l="-1351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5639AA5-D5D1-4D51-88DA-7F2BBC5C56F7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3: Calculate the Sums of Squares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033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6BDB3CD1-52A0-4ABE-A236-FC3CF2B73FE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23322" y="1899988"/>
              <a:ext cx="8868477" cy="30306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0878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2462835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68742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658672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658672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76200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 (df)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 (SS)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of Sum of Squares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i="1" dirty="0" smtClean="0">
                                    <a:latin typeface="Cambria Math" panose="02040503050406030204" pitchFamily="18" charset="0"/>
                                  </a:rPr>
                                  <m:t>𝑀𝑆</m:t>
                                </m:r>
                                <m:sSub>
                                  <m:sSubPr>
                                    <m:ctrlPr>
                                      <a:rPr lang="de-D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de-DE" sz="1400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  <m:t>𝑆𝑆</m:t>
                                    </m:r>
                                  </m:num>
                                  <m:den>
                                    <m: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  <m:t>𝑑𝑓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F-Ratio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0" dirty="0" smtClean="0">
                                    <a:latin typeface="Cambria Math" panose="02040503050406030204" pitchFamily="18" charset="0"/>
                                  </a:rPr>
                                  <m:t>𝐅</m:t>
                                </m:r>
                                <m:r>
                                  <a:rPr lang="de-DE" sz="1400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i="1" dirty="0" smtClean="0">
                                        <a:latin typeface="Cambria Math" panose="02040503050406030204" pitchFamily="18" charset="0"/>
                                      </a:rPr>
                                      <m:t>𝑀𝑆</m:t>
                                    </m:r>
                                    <m:sSub>
                                      <m:sSubPr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1400" i="1" dirty="0" smtClean="0">
                                        <a:latin typeface="Cambria Math" panose="02040503050406030204" pitchFamily="18" charset="0"/>
                                      </a:rPr>
                                      <m:t>𝑀𝑆</m:t>
                                    </m:r>
                                    <m:sSub>
                                      <m:sSubPr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Smoking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44878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Interaction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Residual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931787"/>
                      </a:ext>
                    </a:extLst>
                  </a:tr>
                  <a:tr h="38250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6BDB3CD1-52A0-4ABE-A236-FC3CF2B73F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6485922"/>
                  </p:ext>
                </p:extLst>
              </p:nvPr>
            </p:nvGraphicFramePr>
            <p:xfrm>
              <a:off x="1723322" y="1899988"/>
              <a:ext cx="8868477" cy="30306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0878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2462835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68742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658672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658672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1078294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 (df)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 (SS)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34066" t="-2825" r="-101099" b="-18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35662" t="-2825" r="-1471" b="-1887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Smoking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44878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Interaction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Residual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931787"/>
                      </a:ext>
                    </a:extLst>
                  </a:tr>
                  <a:tr h="38250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B563811-FC8E-4D1A-A216-DB519D6646CD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4: Calculate the F-ratio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679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A0A6-4274-423E-B069-49F49337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970450"/>
          </a:xfrm>
        </p:spPr>
        <p:txBody>
          <a:bodyPr/>
          <a:lstStyle/>
          <a:p>
            <a:r>
              <a:rPr lang="de-DE" dirty="0"/>
              <a:t>ANOVA (</a:t>
            </a:r>
            <a:r>
              <a:rPr lang="de-DE" dirty="0" err="1"/>
              <a:t>Two-way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6BDB3CD1-52A0-4ABE-A236-FC3CF2B73FE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3322" y="1899988"/>
              <a:ext cx="8868477" cy="30530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0878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2462835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68742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658672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658672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762000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 (df)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 (SS)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 of Sum of Squares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i="1" dirty="0" smtClean="0">
                                    <a:latin typeface="Cambria Math" panose="02040503050406030204" pitchFamily="18" charset="0"/>
                                  </a:rPr>
                                  <m:t>𝑀𝑆</m:t>
                                </m:r>
                                <m:sSub>
                                  <m:sSubPr>
                                    <m:ctrlPr>
                                      <a:rPr lang="de-D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de-DE" sz="1400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  <m:t>𝑆𝑆</m:t>
                                    </m:r>
                                  </m:num>
                                  <m:den>
                                    <m: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  <m:t>𝑑𝑓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F-Ratio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0" dirty="0" smtClean="0">
                                    <a:latin typeface="Cambria Math" panose="02040503050406030204" pitchFamily="18" charset="0"/>
                                  </a:rPr>
                                  <m:t>𝐅</m:t>
                                </m:r>
                                <m:r>
                                  <a:rPr lang="de-DE" sz="1400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i="1" dirty="0" smtClean="0">
                                        <a:latin typeface="Cambria Math" panose="02040503050406030204" pitchFamily="18" charset="0"/>
                                      </a:rPr>
                                      <m:t>𝑀𝑆</m:t>
                                    </m:r>
                                    <m:sSub>
                                      <m:sSubPr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1400" i="1" dirty="0" smtClean="0">
                                        <a:latin typeface="Cambria Math" panose="02040503050406030204" pitchFamily="18" charset="0"/>
                                      </a:rPr>
                                      <m:t>𝑀𝑆</m:t>
                                    </m:r>
                                    <m:sSub>
                                      <m:sSubPr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Smoking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44878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Interaction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de-DE" i="0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Residual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de-DE" sz="1800" i="1" dirty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de-DE" sz="1800" i="1" dirty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  <m:r>
                                  <a:rPr lang="de-DE" sz="1800" i="0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931787"/>
                      </a:ext>
                    </a:extLst>
                  </a:tr>
                  <a:tr h="38250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=11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6BDB3CD1-52A0-4ABE-A236-FC3CF2B73FE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3322" y="1899988"/>
              <a:ext cx="8868477" cy="30530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0878">
                      <a:extLst>
                        <a:ext uri="{9D8B030D-6E8A-4147-A177-3AD203B41FA5}">
                          <a16:colId xmlns:a16="http://schemas.microsoft.com/office/drawing/2014/main" val="1414055419"/>
                        </a:ext>
                      </a:extLst>
                    </a:gridCol>
                    <a:gridCol w="2462835">
                      <a:extLst>
                        <a:ext uri="{9D8B030D-6E8A-4147-A177-3AD203B41FA5}">
                          <a16:colId xmlns:a16="http://schemas.microsoft.com/office/drawing/2014/main" val="2875723650"/>
                        </a:ext>
                      </a:extLst>
                    </a:gridCol>
                    <a:gridCol w="1687420">
                      <a:extLst>
                        <a:ext uri="{9D8B030D-6E8A-4147-A177-3AD203B41FA5}">
                          <a16:colId xmlns:a16="http://schemas.microsoft.com/office/drawing/2014/main" val="1949234770"/>
                        </a:ext>
                      </a:extLst>
                    </a:gridCol>
                    <a:gridCol w="1658672">
                      <a:extLst>
                        <a:ext uri="{9D8B030D-6E8A-4147-A177-3AD203B41FA5}">
                          <a16:colId xmlns:a16="http://schemas.microsoft.com/office/drawing/2014/main" val="1518976339"/>
                        </a:ext>
                      </a:extLst>
                    </a:gridCol>
                    <a:gridCol w="1658672">
                      <a:extLst>
                        <a:ext uri="{9D8B030D-6E8A-4147-A177-3AD203B41FA5}">
                          <a16:colId xmlns:a16="http://schemas.microsoft.com/office/drawing/2014/main" val="2186484810"/>
                        </a:ext>
                      </a:extLst>
                    </a:gridCol>
                  </a:tblGrid>
                  <a:tr h="1078294"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Degrees of freedom (df)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Sum of Square (SS)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34066" t="-2825" r="-101099" b="-1909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35662" t="-2825" r="-1471" b="-190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701608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Smoking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78" t="-293548" r="-204455" b="-44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08740"/>
                      </a:ext>
                    </a:extLst>
                  </a:tr>
                  <a:tr h="3776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78" t="-393548" r="-204455" b="-34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93807"/>
                      </a:ext>
                    </a:extLst>
                  </a:tr>
                  <a:tr h="44878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Interaction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78" t="-413514" r="-204455" b="-1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614912"/>
                      </a:ext>
                    </a:extLst>
                  </a:tr>
                  <a:tr h="388112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Residual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78" t="-593750" r="-204455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9931787"/>
                      </a:ext>
                    </a:extLst>
                  </a:tr>
                  <a:tr h="38250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57178" t="-704762" r="-204455" b="-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1795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B563811-FC8E-4D1A-A216-DB519D6646CD}"/>
              </a:ext>
            </a:extLst>
          </p:cNvPr>
          <p:cNvSpPr txBox="1">
            <a:spLocks/>
          </p:cNvSpPr>
          <p:nvPr/>
        </p:nvSpPr>
        <p:spPr>
          <a:xfrm>
            <a:off x="3733800" y="1231839"/>
            <a:ext cx="11277600" cy="20366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277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Step 4: Calculate the F-ratio</a:t>
            </a:r>
            <a:endParaRPr kumimoji="0" lang="de-DE" sz="2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AD9277">
                  <a:lumMod val="60000"/>
                  <a:lumOff val="40000"/>
                </a:srgb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E1A85B-F45C-4691-A24B-FE3787619C27}"/>
                  </a:ext>
                </a:extLst>
              </p:cNvPr>
              <p:cNvSpPr/>
              <p:nvPr/>
            </p:nvSpPr>
            <p:spPr>
              <a:xfrm>
                <a:off x="1295400" y="5465690"/>
                <a:ext cx="3991990" cy="1128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: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𝑜𝑓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𝑐𝑜𝑙𝑢𝑚𝑛𝑠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𝑠𝑚𝑜𝑘𝑖𝑛𝑔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𝑐𝑎𝑡𝑒𝑔𝑜𝑟𝑖𝑒𝑠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: 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𝑜𝑓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𝑟𝑜𝑤𝑠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𝑎𝑔𝑒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𝑐𝑎𝑡𝑒𝑔𝑜𝑟𝑖𝑒𝑠</m:t>
                          </m:r>
                        </m:e>
                      </m:d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𝑜𝑓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′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𝑝𝑒𝑜𝑝𝑙𝑒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′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𝑜𝑛𝑒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𝑔𝑟𝑜𝑢𝑝</m:t>
                      </m:r>
                    </m:oMath>
                  </m:oMathPara>
                </a14:m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: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𝑡𝑜𝑡𝑎𝑙</m:t>
                      </m:r>
                      <m:r>
                        <a:rPr kumimoji="0" 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𝑛𝑜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.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𝑜𝑓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′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𝑝𝑒𝑜𝑝𝑙𝑒</m:t>
                      </m:r>
                      <m:r>
                        <a:rPr kumimoji="0" 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′ </m:t>
                      </m:r>
                    </m:oMath>
                  </m:oMathPara>
                </a14:m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E1A85B-F45C-4691-A24B-FE3787619C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465690"/>
                <a:ext cx="3991990" cy="1128001"/>
              </a:xfrm>
              <a:prstGeom prst="rect">
                <a:avLst/>
              </a:prstGeom>
              <a:blipFill>
                <a:blip r:embed="rId3"/>
                <a:stretch>
                  <a:fillRect b="-5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BDCB107-D45A-48BF-9EF7-619D250A0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702" y="5355239"/>
            <a:ext cx="2177815" cy="119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4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8" ma:contentTypeDescription="Create a new document." ma:contentTypeScope="" ma:versionID="0c6101319a872d716316c7aef0f600e6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90a05e0497f1fda03ba36f15561e520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0B64E4E5-89DC-4D0D-A8AC-AE5B6773E057}"/>
</file>

<file path=customXml/itemProps2.xml><?xml version="1.0" encoding="utf-8"?>
<ds:datastoreItem xmlns:ds="http://schemas.openxmlformats.org/officeDocument/2006/customXml" ds:itemID="{AE67CF73-2790-47DD-AEB5-51F9742DA447}"/>
</file>

<file path=customXml/itemProps3.xml><?xml version="1.0" encoding="utf-8"?>
<ds:datastoreItem xmlns:ds="http://schemas.openxmlformats.org/officeDocument/2006/customXml" ds:itemID="{2AA8C0B4-C600-490F-8491-155D82DD4F14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10998</Words>
  <Application>Microsoft Office PowerPoint</Application>
  <PresentationFormat>Widescreen</PresentationFormat>
  <Paragraphs>4324</Paragraphs>
  <Slides>153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62" baseType="lpstr">
      <vt:lpstr>돋움</vt:lpstr>
      <vt:lpstr>Arial</vt:lpstr>
      <vt:lpstr>Calisto MT</vt:lpstr>
      <vt:lpstr>Cambria Math</vt:lpstr>
      <vt:lpstr>Symbol</vt:lpstr>
      <vt:lpstr>Trebuchet MS</vt:lpstr>
      <vt:lpstr>Wingdings</vt:lpstr>
      <vt:lpstr>Wingdings 2</vt:lpstr>
      <vt:lpstr>Slate</vt:lpstr>
      <vt:lpstr>ANOVA (ANalysis Of VAriance)</vt:lpstr>
      <vt:lpstr>ANOVA (ANalysis Of VAriance)</vt:lpstr>
      <vt:lpstr>ANOVA (ANalysis Of VAriance)</vt:lpstr>
      <vt:lpstr>ANOVA (ANalysis Of VAriance)</vt:lpstr>
      <vt:lpstr>ANOVA (ANalysis Of VAriance)</vt:lpstr>
      <vt:lpstr>ANOVA (ANalysis Of VAriance)</vt:lpstr>
      <vt:lpstr>ANOVA (one-way vs. two-way)</vt:lpstr>
      <vt:lpstr>ANOVA (one-way vs. two-way)</vt:lpstr>
      <vt:lpstr>Assumptions</vt:lpstr>
      <vt:lpstr>Plan of attack</vt:lpstr>
      <vt:lpstr>ANOVA (One-way)</vt:lpstr>
      <vt:lpstr>ANOVA (One-way)</vt:lpstr>
      <vt:lpstr>ANOVA (One-way)</vt:lpstr>
      <vt:lpstr>ANOVA (One-way)</vt:lpstr>
      <vt:lpstr>ANOVA (One-way)</vt:lpstr>
      <vt:lpstr>ANOVA (One-way)</vt:lpstr>
      <vt:lpstr>ANOVA (One-way)</vt:lpstr>
      <vt:lpstr>ANOVA (One-way)</vt:lpstr>
      <vt:lpstr>ANOVA (One-way)</vt:lpstr>
      <vt:lpstr>ANOVA (One-way)</vt:lpstr>
      <vt:lpstr>ANOVA (One-way)</vt:lpstr>
      <vt:lpstr>ANOVA (One-way)</vt:lpstr>
      <vt:lpstr>ANOVA (One-way)</vt:lpstr>
      <vt:lpstr>ANOVA (One-way)</vt:lpstr>
      <vt:lpstr>ANOVA (One-way)</vt:lpstr>
      <vt:lpstr>ANOVA (One-way)</vt:lpstr>
      <vt:lpstr>ANOVA (One-way)</vt:lpstr>
      <vt:lpstr>ANOVA (One-way)</vt:lpstr>
      <vt:lpstr>ANOVA (One-way)</vt:lpstr>
      <vt:lpstr>ANOVA (One-way)</vt:lpstr>
      <vt:lpstr>ANOVA (One-way)</vt:lpstr>
      <vt:lpstr>PowerPoint Presentation</vt:lpstr>
      <vt:lpstr>F-Distribution</vt:lpstr>
      <vt:lpstr>F-Distribution</vt:lpstr>
      <vt:lpstr>F-Distribution</vt:lpstr>
      <vt:lpstr>F-Distribution</vt:lpstr>
      <vt:lpstr>F-Distribution</vt:lpstr>
      <vt:lpstr>F-Distribution</vt:lpstr>
      <vt:lpstr>F-Distribution</vt:lpstr>
      <vt:lpstr>F-Distribution</vt:lpstr>
      <vt:lpstr>F-Distribution</vt:lpstr>
      <vt:lpstr>F-Distribution</vt:lpstr>
      <vt:lpstr>F-Distribution</vt:lpstr>
      <vt:lpstr>F-Distribution</vt:lpstr>
      <vt:lpstr>F-Distribution</vt:lpstr>
      <vt:lpstr>F-Distribution</vt:lpstr>
      <vt:lpstr>F-Distribution</vt:lpstr>
      <vt:lpstr>ANOVA (One-way)</vt:lpstr>
      <vt:lpstr>ANOVA (One-way)</vt:lpstr>
      <vt:lpstr>ANOVA (One-way)</vt:lpstr>
      <vt:lpstr>ANOVA (One-way)</vt:lpstr>
      <vt:lpstr>ANOVA (One-way)</vt:lpstr>
      <vt:lpstr>ANOVA (One-way)</vt:lpstr>
      <vt:lpstr>ANOVA (One-way)</vt:lpstr>
      <vt:lpstr>F-Distribution</vt:lpstr>
      <vt:lpstr>F-Distribution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(Two-way)</vt:lpstr>
      <vt:lpstr>ANOVA (One-way problem)</vt:lpstr>
      <vt:lpstr>ANOVA (Two-way)</vt:lpstr>
      <vt:lpstr>ANOVA (Two-way)</vt:lpstr>
      <vt:lpstr>ANOVA (Two-way)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ANOVA (ANalysis Of VAriance)</dc:title>
  <dc:creator>Nikolai Schuler</dc:creator>
  <cp:lastModifiedBy>Nikolai Schuler</cp:lastModifiedBy>
  <cp:revision>1</cp:revision>
  <dcterms:created xsi:type="dcterms:W3CDTF">2022-02-21T10:50:39Z</dcterms:created>
  <dcterms:modified xsi:type="dcterms:W3CDTF">2022-02-21T10:51:43Z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